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2" r:id="rId3"/>
    <p:sldId id="286" r:id="rId4"/>
    <p:sldId id="289" r:id="rId5"/>
    <p:sldId id="290" r:id="rId6"/>
    <p:sldId id="293" r:id="rId7"/>
    <p:sldId id="294" r:id="rId8"/>
    <p:sldId id="295" r:id="rId9"/>
    <p:sldId id="291" r:id="rId10"/>
    <p:sldId id="288" r:id="rId11"/>
  </p:sldIdLst>
  <p:sldSz cx="12192000" cy="6858000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7C8"/>
    <a:srgbClr val="2C5884"/>
    <a:srgbClr val="5EB5C6"/>
    <a:srgbClr val="81AFAE"/>
    <a:srgbClr val="55B1C3"/>
    <a:srgbClr val="67B9C9"/>
    <a:srgbClr val="2E5C8A"/>
    <a:srgbClr val="006699"/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7" autoAdjust="0"/>
    <p:restoredTop sz="93721" autoAdjust="0"/>
  </p:normalViewPr>
  <p:slideViewPr>
    <p:cSldViewPr>
      <p:cViewPr varScale="1">
        <p:scale>
          <a:sx n="121" d="100"/>
          <a:sy n="121" d="100"/>
        </p:scale>
        <p:origin x="126" y="144"/>
      </p:cViewPr>
      <p:guideLst>
        <p:guide orient="horz" pos="2160"/>
        <p:guide pos="384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9" d="100"/>
          <a:sy n="129" d="100"/>
        </p:scale>
        <p:origin x="1626" y="12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2625" cy="34026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55" tIns="45630" rIns="91255" bIns="4563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 bwMode="auto">
          <a:xfrm>
            <a:off x="5621696" y="0"/>
            <a:ext cx="4302625" cy="34026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55" tIns="45630" rIns="91255" bIns="4563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A0398C68-4F0C-4F31-B2F1-FA93C8D2E514}" type="datetimeFigureOut">
              <a:rPr lang="en-US"/>
              <a:pPr>
                <a:defRPr/>
              </a:pPr>
              <a:t>1/30/2019</a:t>
            </a:fld>
            <a:endParaRPr lang="en-US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 bwMode="auto">
          <a:xfrm>
            <a:off x="0" y="6457411"/>
            <a:ext cx="4302625" cy="3391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55" tIns="45630" rIns="91255" bIns="4563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 bwMode="auto">
          <a:xfrm>
            <a:off x="5621696" y="6457411"/>
            <a:ext cx="4302625" cy="3391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55" tIns="45630" rIns="91255" bIns="4563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fld id="{2B4998D2-D09D-4B2C-A7F3-9E6305D963E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8403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2625" cy="34026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55" tIns="45630" rIns="91255" bIns="4563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 bwMode="auto">
          <a:xfrm>
            <a:off x="5621696" y="0"/>
            <a:ext cx="4302625" cy="34026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55" tIns="45630" rIns="91255" bIns="4563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98819AA6-5F34-4792-ACA1-2C053F8C1A48}" type="datetimeFigureOut">
              <a:rPr lang="en-US"/>
              <a:pPr>
                <a:defRPr/>
              </a:pPr>
              <a:t>1/30/2019</a:t>
            </a:fld>
            <a:endParaRPr lang="en-US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91266" tIns="45633" rIns="91266" bIns="45633"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92201" y="3228706"/>
            <a:ext cx="7942238" cy="305911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55" tIns="45630" rIns="91255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 bwMode="auto">
          <a:xfrm>
            <a:off x="0" y="6457411"/>
            <a:ext cx="4302625" cy="3391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55" tIns="45630" rIns="91255" bIns="4563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 bwMode="auto">
          <a:xfrm>
            <a:off x="5621696" y="6457411"/>
            <a:ext cx="4302625" cy="3391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55" tIns="45630" rIns="91255" bIns="4563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fld id="{CD51196F-D0AC-4468-838D-E3DCF6C0702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12758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09588"/>
            <a:ext cx="4532312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287" indent="-28413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9708" indent="-2269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6861" indent="-2269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2427" indent="-22698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09580" indent="-226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66733" indent="-226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3886" indent="-226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1039" indent="-226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7E47F1-B10A-437C-8B66-EA0CACCB1B82}" type="slidenum">
              <a:rPr lang="en-US" altLang="cs-CZ" sz="1800"/>
              <a:pPr>
                <a:spcBef>
                  <a:spcPct val="0"/>
                </a:spcBef>
              </a:pPr>
              <a:t>1</a:t>
            </a:fld>
            <a:endParaRPr lang="en-US" altLang="cs-CZ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1196F-D0AC-4468-838D-E3DCF6C0702C}" type="slidenum">
              <a:rPr lang="en-US" altLang="cs-CZ" smtClean="0"/>
              <a:pPr/>
              <a:t>4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62255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1196F-D0AC-4468-838D-E3DCF6C0702C}" type="slidenum">
              <a:rPr lang="en-US" altLang="cs-CZ" smtClean="0"/>
              <a:pPr/>
              <a:t>5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31196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MS PGothic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1196F-D0AC-4468-838D-E3DCF6C0702C}" type="slidenum">
              <a:rPr lang="en-US" altLang="cs-CZ" smtClean="0"/>
              <a:pPr/>
              <a:t>6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93056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1196F-D0AC-4468-838D-E3DCF6C0702C}" type="slidenum">
              <a:rPr lang="en-US" altLang="cs-CZ" smtClean="0"/>
              <a:pPr/>
              <a:t>7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61786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MS PGothic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1196F-D0AC-4468-838D-E3DCF6C0702C}" type="slidenum">
              <a:rPr lang="en-US" altLang="cs-CZ" smtClean="0"/>
              <a:pPr/>
              <a:t>8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31282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1196F-D0AC-4468-838D-E3DCF6C0702C}" type="slidenum">
              <a:rPr lang="en-US" altLang="cs-CZ" smtClean="0"/>
              <a:pPr/>
              <a:t>9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47507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136000" y="5240080"/>
            <a:ext cx="7056000" cy="709200"/>
          </a:xfrm>
          <a:prstGeom prst="rect">
            <a:avLst/>
          </a:prstGeom>
          <a:solidFill>
            <a:srgbClr val="64B7C8"/>
          </a:solidFill>
        </p:spPr>
        <p:txBody>
          <a:bodyPr rIns="180000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cs-CZ" sz="200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</a:lstStyle>
          <a:p>
            <a:pPr algn="r"/>
            <a:r>
              <a:rPr lang="cs-CZ" sz="2000" dirty="0" smtClean="0">
                <a:solidFill>
                  <a:schemeClr val="bg1"/>
                </a:solidFill>
                <a:latin typeface="+mn-lt"/>
              </a:rPr>
              <a:t># jméno</a:t>
            </a:r>
            <a:br>
              <a:rPr lang="cs-CZ" sz="2000" dirty="0" smtClean="0">
                <a:solidFill>
                  <a:schemeClr val="bg1"/>
                </a:solidFill>
                <a:latin typeface="+mn-lt"/>
              </a:rPr>
            </a:br>
            <a:r>
              <a:rPr lang="cs-CZ" sz="2000" dirty="0" smtClean="0">
                <a:solidFill>
                  <a:schemeClr val="bg1"/>
                </a:solidFill>
                <a:latin typeface="+mn-lt"/>
              </a:rPr>
              <a:t>Odbor drážní a vodní dopravy</a:t>
            </a:r>
            <a:endParaRPr lang="cs-CZ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815415" y="3645024"/>
            <a:ext cx="11157224" cy="9144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cs-CZ" sz="4000" b="1" kern="1200" baseline="0" dirty="0" smtClean="0">
                <a:solidFill>
                  <a:srgbClr val="2C5884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>
              <a:defRPr lang="cs-CZ" sz="4000" b="1" kern="1200" dirty="0" smtClean="0">
                <a:solidFill>
                  <a:srgbClr val="2C5884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cs-CZ" dirty="0" smtClean="0"/>
              <a:t>Název prezentace</a:t>
            </a:r>
          </a:p>
        </p:txBody>
      </p:sp>
      <p:grpSp>
        <p:nvGrpSpPr>
          <p:cNvPr id="3" name="Skupina 2"/>
          <p:cNvGrpSpPr/>
          <p:nvPr userDrawn="1"/>
        </p:nvGrpSpPr>
        <p:grpSpPr>
          <a:xfrm>
            <a:off x="0" y="900113"/>
            <a:ext cx="11712624" cy="690562"/>
            <a:chOff x="0" y="900113"/>
            <a:chExt cx="11712624" cy="690562"/>
          </a:xfrm>
        </p:grpSpPr>
        <p:sp>
          <p:nvSpPr>
            <p:cNvPr id="11" name="Obdélník 10"/>
            <p:cNvSpPr/>
            <p:nvPr/>
          </p:nvSpPr>
          <p:spPr>
            <a:xfrm>
              <a:off x="0" y="900113"/>
              <a:ext cx="8451552" cy="690562"/>
            </a:xfrm>
            <a:prstGeom prst="rect">
              <a:avLst/>
            </a:prstGeom>
            <a:solidFill>
              <a:srgbClr val="2C5884"/>
            </a:solidFill>
            <a:ln>
              <a:solidFill>
                <a:srgbClr val="2C5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 sz="24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endParaRPr lang="cs-CZ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12" name="Obrázek 3" descr="logoMD_mini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5608" y="900113"/>
              <a:ext cx="2757016" cy="69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5917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725116" y="2925763"/>
            <a:ext cx="6465600" cy="864000"/>
          </a:xfrm>
          <a:prstGeom prst="rect">
            <a:avLst/>
          </a:prstGeom>
          <a:solidFill>
            <a:srgbClr val="64B7C8"/>
          </a:solidFill>
        </p:spPr>
        <p:txBody>
          <a:bodyPr anchor="ctr">
            <a:normAutofit/>
          </a:bodyPr>
          <a:lstStyle>
            <a:lvl1pPr marL="0" indent="0" algn="l" defTabSz="685800" rtl="0" eaLnBrk="1" fontAlgn="base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lang="cs-CZ" sz="2400" b="1" i="0" u="none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Kontakt:</a:t>
            </a:r>
            <a:br>
              <a:rPr lang="cs-CZ" dirty="0" smtClean="0"/>
            </a:br>
            <a:r>
              <a:rPr lang="cs-CZ" sz="2400" b="1" kern="1200" dirty="0" smtClean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rPr>
              <a:t>Jmeno.prijmeni@mdcr.cz</a:t>
            </a:r>
            <a:endParaRPr lang="cs-CZ" dirty="0"/>
          </a:p>
        </p:txBody>
      </p:sp>
      <p:pic>
        <p:nvPicPr>
          <p:cNvPr id="5" name="Obrázek 3" descr="logoMD_mini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081" y="123822"/>
            <a:ext cx="1667236" cy="4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87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3" y="777032"/>
            <a:ext cx="12191999" cy="404812"/>
          </a:xfrm>
          <a:prstGeom prst="rect">
            <a:avLst/>
          </a:prstGeom>
          <a:solidFill>
            <a:srgbClr val="2C5884"/>
          </a:solidFill>
          <a:ln>
            <a:solidFill>
              <a:srgbClr val="2C5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00"/>
          </a:p>
        </p:txBody>
      </p:sp>
      <p:sp>
        <p:nvSpPr>
          <p:cNvPr id="14" name="Nadpis 13"/>
          <p:cNvSpPr>
            <a:spLocks noGrp="1"/>
          </p:cNvSpPr>
          <p:nvPr>
            <p:ph type="title" hasCustomPrompt="1"/>
          </p:nvPr>
        </p:nvSpPr>
        <p:spPr>
          <a:xfrm>
            <a:off x="10019763" y="744667"/>
            <a:ext cx="2172239" cy="549381"/>
          </a:xfrm>
          <a:prstGeom prst="rect">
            <a:avLst/>
          </a:prstGeom>
          <a:solidFill>
            <a:schemeClr val="bg1"/>
          </a:solidFill>
        </p:spPr>
        <p:txBody>
          <a:bodyPr wrap="none" lIns="90000" rIns="90000" anchor="ctr" anchorCtr="0">
            <a:spAutoFit/>
          </a:bodyPr>
          <a:lstStyle>
            <a:lvl1pPr algn="r">
              <a:defRPr lang="cs-CZ" sz="3300" kern="1200" dirty="0">
                <a:solidFill>
                  <a:srgbClr val="2C5884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</a:lstStyle>
          <a:p>
            <a:r>
              <a:rPr lang="cs-CZ" dirty="0" smtClean="0"/>
              <a:t>Název </a:t>
            </a:r>
            <a:r>
              <a:rPr lang="cs-CZ" dirty="0" err="1" smtClean="0"/>
              <a:t>slidu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39183" y="1412776"/>
            <a:ext cx="11736916" cy="5328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5884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5EB5C6"/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rgbClr val="81AFAE"/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rgbClr val="2C5884"/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rgbClr val="2C5884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410572" y="6376246"/>
            <a:ext cx="55774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5884"/>
                </a:solidFill>
                <a:latin typeface="Corbel" panose="020B0503020204020204" pitchFamily="34" charset="0"/>
              </a:defRPr>
            </a:lvl1pPr>
          </a:lstStyle>
          <a:p>
            <a:fld id="{111ADC0F-D9D6-4EB9-A4F9-243074331B15}" type="slidenum">
              <a:rPr lang="en-US" altLang="cs-CZ" smtClean="0"/>
              <a:pPr/>
              <a:t>‹#›</a:t>
            </a:fld>
            <a:endParaRPr lang="en-US" altLang="cs-CZ" dirty="0"/>
          </a:p>
        </p:txBody>
      </p:sp>
      <p:pic>
        <p:nvPicPr>
          <p:cNvPr id="8" name="Obrázek 3" descr="logoMD_mini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081" y="123822"/>
            <a:ext cx="1667236" cy="4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21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3" descr="logoMD_mini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081" y="123822"/>
            <a:ext cx="1667236" cy="4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07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11ADC0F-D9D6-4EB9-A4F9-243074331B15}" type="slidenum">
              <a:rPr lang="en-US" altLang="cs-CZ"/>
              <a:pPr/>
              <a:t>‹#›</a:t>
            </a:fld>
            <a:endParaRPr lang="en-US" altLang="cs-CZ"/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0" y="900113"/>
            <a:ext cx="11712624" cy="690562"/>
            <a:chOff x="0" y="900113"/>
            <a:chExt cx="11712624" cy="690562"/>
          </a:xfrm>
        </p:grpSpPr>
        <p:sp>
          <p:nvSpPr>
            <p:cNvPr id="11" name="Obdélník 10"/>
            <p:cNvSpPr/>
            <p:nvPr/>
          </p:nvSpPr>
          <p:spPr>
            <a:xfrm>
              <a:off x="0" y="900113"/>
              <a:ext cx="8451552" cy="690562"/>
            </a:xfrm>
            <a:prstGeom prst="rect">
              <a:avLst/>
            </a:prstGeom>
            <a:solidFill>
              <a:srgbClr val="2C5884"/>
            </a:solidFill>
            <a:ln>
              <a:solidFill>
                <a:srgbClr val="2C5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 sz="24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endParaRPr lang="cs-CZ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12" name="Obrázek 3" descr="logoMD_mini.g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5608" y="900113"/>
              <a:ext cx="2757016" cy="69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794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7445B0-F190-4F08-B78E-9847B00C5969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" y="777032"/>
            <a:ext cx="12191999" cy="404812"/>
          </a:xfrm>
          <a:prstGeom prst="rect">
            <a:avLst/>
          </a:prstGeom>
          <a:solidFill>
            <a:srgbClr val="2C5884"/>
          </a:solidFill>
          <a:ln>
            <a:solidFill>
              <a:srgbClr val="2C5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00"/>
          </a:p>
        </p:txBody>
      </p:sp>
      <p:sp>
        <p:nvSpPr>
          <p:cNvPr id="10" name="Nadpis 13"/>
          <p:cNvSpPr txBox="1">
            <a:spLocks/>
          </p:cNvSpPr>
          <p:nvPr userDrawn="1"/>
        </p:nvSpPr>
        <p:spPr>
          <a:xfrm>
            <a:off x="10019763" y="744667"/>
            <a:ext cx="2172239" cy="549381"/>
          </a:xfrm>
          <a:prstGeom prst="rect">
            <a:avLst/>
          </a:prstGeom>
          <a:solidFill>
            <a:schemeClr val="bg1"/>
          </a:solidFill>
        </p:spPr>
        <p:txBody>
          <a:bodyPr wrap="none" lIns="90000" rIns="90000" anchor="ctr" anchorCtr="0">
            <a:spAutoFit/>
          </a:bodyPr>
          <a:lstStyle>
            <a:lvl1pPr algn="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cs-CZ" sz="3300" kern="1200" dirty="0">
                <a:solidFill>
                  <a:srgbClr val="2C5884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cs-CZ" sz="3300" smtClean="0"/>
              <a:t>Název slidu</a:t>
            </a:r>
            <a:endParaRPr lang="cs-CZ" sz="3300"/>
          </a:p>
        </p:txBody>
      </p:sp>
      <p:pic>
        <p:nvPicPr>
          <p:cNvPr id="11" name="Obrázek 3" descr="logoMD_mini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081" y="123822"/>
            <a:ext cx="1667236" cy="4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10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333D8C-3BD0-4DC9-BE2B-41D663C2C947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3" y="777032"/>
            <a:ext cx="12191999" cy="404812"/>
          </a:xfrm>
          <a:prstGeom prst="rect">
            <a:avLst/>
          </a:prstGeom>
          <a:solidFill>
            <a:srgbClr val="2C5884"/>
          </a:solidFill>
          <a:ln>
            <a:solidFill>
              <a:srgbClr val="2C5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00"/>
          </a:p>
        </p:txBody>
      </p:sp>
      <p:sp>
        <p:nvSpPr>
          <p:cNvPr id="12" name="Nadpis 13"/>
          <p:cNvSpPr txBox="1">
            <a:spLocks/>
          </p:cNvSpPr>
          <p:nvPr userDrawn="1"/>
        </p:nvSpPr>
        <p:spPr>
          <a:xfrm>
            <a:off x="10019763" y="744667"/>
            <a:ext cx="2172239" cy="549381"/>
          </a:xfrm>
          <a:prstGeom prst="rect">
            <a:avLst/>
          </a:prstGeom>
          <a:solidFill>
            <a:schemeClr val="bg1"/>
          </a:solidFill>
        </p:spPr>
        <p:txBody>
          <a:bodyPr wrap="none" lIns="90000" rIns="90000" anchor="ctr" anchorCtr="0">
            <a:spAutoFit/>
          </a:bodyPr>
          <a:lstStyle>
            <a:lvl1pPr algn="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cs-CZ" sz="3300" kern="1200" dirty="0">
                <a:solidFill>
                  <a:srgbClr val="2C5884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cs-CZ" sz="3300" smtClean="0"/>
              <a:t>Název slidu</a:t>
            </a:r>
            <a:endParaRPr lang="cs-CZ" sz="3300"/>
          </a:p>
        </p:txBody>
      </p:sp>
      <p:pic>
        <p:nvPicPr>
          <p:cNvPr id="13" name="Obrázek 3" descr="logoMD_mini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081" y="123822"/>
            <a:ext cx="1667236" cy="4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227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7B9B2E-90A0-42BC-BB25-3E4CD780B741}" type="slidenum">
              <a:rPr lang="en-US" altLang="cs-CZ"/>
              <a:pPr/>
              <a:t>‹#›</a:t>
            </a:fld>
            <a:endParaRPr lang="en-US" altLang="cs-CZ"/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0" y="900113"/>
            <a:ext cx="11712624" cy="690562"/>
            <a:chOff x="0" y="900113"/>
            <a:chExt cx="11712624" cy="690562"/>
          </a:xfrm>
        </p:grpSpPr>
        <p:sp>
          <p:nvSpPr>
            <p:cNvPr id="9" name="Obdélník 8"/>
            <p:cNvSpPr/>
            <p:nvPr/>
          </p:nvSpPr>
          <p:spPr>
            <a:xfrm>
              <a:off x="0" y="900113"/>
              <a:ext cx="8451552" cy="690562"/>
            </a:xfrm>
            <a:prstGeom prst="rect">
              <a:avLst/>
            </a:prstGeom>
            <a:solidFill>
              <a:srgbClr val="2C5884"/>
            </a:solidFill>
            <a:ln>
              <a:solidFill>
                <a:srgbClr val="2C58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 sz="24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endParaRPr lang="cs-CZ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Obrázek 3" descr="logoMD_mini.g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5608" y="900113"/>
              <a:ext cx="2757016" cy="69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542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1214213"/>
            <a:ext cx="3932237" cy="84318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1214210"/>
            <a:ext cx="6172200" cy="464684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A04D4A-4792-4FA7-B093-45655F96CDAB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" y="777032"/>
            <a:ext cx="12191999" cy="404812"/>
          </a:xfrm>
          <a:prstGeom prst="rect">
            <a:avLst/>
          </a:prstGeom>
          <a:solidFill>
            <a:srgbClr val="2C5884"/>
          </a:solidFill>
          <a:ln>
            <a:solidFill>
              <a:srgbClr val="2C5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00"/>
          </a:p>
        </p:txBody>
      </p:sp>
      <p:sp>
        <p:nvSpPr>
          <p:cNvPr id="10" name="Nadpis 13"/>
          <p:cNvSpPr txBox="1">
            <a:spLocks/>
          </p:cNvSpPr>
          <p:nvPr userDrawn="1"/>
        </p:nvSpPr>
        <p:spPr>
          <a:xfrm>
            <a:off x="10019763" y="744667"/>
            <a:ext cx="2172239" cy="549381"/>
          </a:xfrm>
          <a:prstGeom prst="rect">
            <a:avLst/>
          </a:prstGeom>
          <a:solidFill>
            <a:schemeClr val="bg1"/>
          </a:solidFill>
        </p:spPr>
        <p:txBody>
          <a:bodyPr wrap="none" lIns="90000" rIns="90000" anchor="ctr" anchorCtr="0">
            <a:spAutoFit/>
          </a:bodyPr>
          <a:lstStyle>
            <a:lvl1pPr algn="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cs-CZ" sz="3300" kern="1200" dirty="0">
                <a:solidFill>
                  <a:srgbClr val="2C5884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cs-CZ" sz="3300" smtClean="0"/>
              <a:t>Název slidu</a:t>
            </a:r>
            <a:endParaRPr lang="cs-CZ" sz="3300"/>
          </a:p>
        </p:txBody>
      </p:sp>
      <p:pic>
        <p:nvPicPr>
          <p:cNvPr id="11" name="Obrázek 3" descr="logoMD_mini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081" y="123822"/>
            <a:ext cx="1667236" cy="4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7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1214213"/>
            <a:ext cx="3932237" cy="84318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1214210"/>
            <a:ext cx="6172200" cy="464684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E34E49-8F7B-45B6-AF15-45265CC34023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" y="777032"/>
            <a:ext cx="12191999" cy="404812"/>
          </a:xfrm>
          <a:prstGeom prst="rect">
            <a:avLst/>
          </a:prstGeom>
          <a:solidFill>
            <a:srgbClr val="2C5884"/>
          </a:solidFill>
          <a:ln>
            <a:solidFill>
              <a:srgbClr val="2C5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00"/>
          </a:p>
        </p:txBody>
      </p:sp>
      <p:sp>
        <p:nvSpPr>
          <p:cNvPr id="10" name="Nadpis 13"/>
          <p:cNvSpPr txBox="1">
            <a:spLocks/>
          </p:cNvSpPr>
          <p:nvPr userDrawn="1"/>
        </p:nvSpPr>
        <p:spPr>
          <a:xfrm>
            <a:off x="10019763" y="744667"/>
            <a:ext cx="2172239" cy="549381"/>
          </a:xfrm>
          <a:prstGeom prst="rect">
            <a:avLst/>
          </a:prstGeom>
          <a:solidFill>
            <a:schemeClr val="bg1"/>
          </a:solidFill>
        </p:spPr>
        <p:txBody>
          <a:bodyPr wrap="none" lIns="90000" rIns="90000" anchor="ctr" anchorCtr="0">
            <a:spAutoFit/>
          </a:bodyPr>
          <a:lstStyle>
            <a:lvl1pPr algn="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cs-CZ" sz="3300" kern="1200" dirty="0">
                <a:solidFill>
                  <a:srgbClr val="2C5884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cs-CZ" sz="3300" smtClean="0"/>
              <a:t>Název slidu</a:t>
            </a:r>
            <a:endParaRPr lang="cs-CZ" sz="3300"/>
          </a:p>
        </p:txBody>
      </p:sp>
      <p:pic>
        <p:nvPicPr>
          <p:cNvPr id="11" name="Obrázek 3" descr="logoMD_mini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081" y="123822"/>
            <a:ext cx="1667236" cy="4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43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5" r:id="rId3"/>
    <p:sldLayoutId id="2147483852" r:id="rId4"/>
    <p:sldLayoutId id="2147483853" r:id="rId5"/>
    <p:sldLayoutId id="2147483854" r:id="rId6"/>
    <p:sldLayoutId id="2147483856" r:id="rId7"/>
    <p:sldLayoutId id="2147483857" r:id="rId8"/>
    <p:sldLayoutId id="2147483858" r:id="rId9"/>
    <p:sldLayoutId id="214748386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Ing. Jiří Kalenský</a:t>
            </a:r>
            <a:br>
              <a:rPr lang="cs-CZ" dirty="0" smtClean="0"/>
            </a:br>
            <a:r>
              <a:rPr lang="cs-CZ" dirty="0" smtClean="0"/>
              <a:t>Odbor drážní a vodní dopravy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07368" y="3645024"/>
            <a:ext cx="11565271" cy="914400"/>
          </a:xfrm>
        </p:spPr>
        <p:txBody>
          <a:bodyPr/>
          <a:lstStyle/>
          <a:p>
            <a:r>
              <a:rPr lang="cs-CZ" dirty="0"/>
              <a:t>Programy rozvoje kombinované dopravy rámci OPD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725116" y="3573112"/>
            <a:ext cx="6465600" cy="864000"/>
          </a:xfrm>
        </p:spPr>
        <p:txBody>
          <a:bodyPr>
            <a:normAutofit/>
          </a:bodyPr>
          <a:lstStyle/>
          <a:p>
            <a:r>
              <a:rPr lang="cs-CZ" altLang="cs-CZ" u="sng" dirty="0"/>
              <a:t>Kontakt:</a:t>
            </a:r>
            <a:br>
              <a:rPr lang="cs-CZ" altLang="cs-CZ" u="sng" dirty="0"/>
            </a:br>
            <a:r>
              <a:rPr lang="cs-CZ" altLang="cs-CZ" dirty="0" smtClean="0"/>
              <a:t>jiri</a:t>
            </a:r>
            <a:r>
              <a:rPr lang="cs-CZ" dirty="0" smtClean="0"/>
              <a:t>.kalensky@mdcr.cz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23728" y="2060848"/>
            <a:ext cx="5040560" cy="646331"/>
          </a:xfrm>
          <a:prstGeom prst="rect">
            <a:avLst/>
          </a:prstGeom>
          <a:noFill/>
        </p:spPr>
        <p:txBody>
          <a:bodyPr wrap="square" rIns="180000" rtlCol="0" anchor="ctr">
            <a:spAutoFit/>
          </a:bodyPr>
          <a:lstStyle/>
          <a:p>
            <a:pPr algn="ctr" defTabSz="685800" eaLnBrk="1" hangingPunct="1">
              <a:lnSpc>
                <a:spcPct val="90000"/>
              </a:lnSpc>
            </a:pPr>
            <a:r>
              <a:rPr lang="cs-CZ" sz="4000" dirty="0" smtClean="0">
                <a:solidFill>
                  <a:srgbClr val="2C5884"/>
                </a:solidFill>
              </a:rPr>
              <a:t>Děkuji za pozornost</a:t>
            </a:r>
            <a:endParaRPr lang="cs-CZ" sz="4000" b="1" kern="1200" dirty="0" smtClean="0">
              <a:solidFill>
                <a:srgbClr val="2C5884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50350" y="744668"/>
            <a:ext cx="2246426" cy="549381"/>
          </a:xfrm>
        </p:spPr>
        <p:txBody>
          <a:bodyPr/>
          <a:lstStyle/>
          <a:p>
            <a:r>
              <a:rPr lang="cs-CZ" dirty="0" smtClean="0"/>
              <a:t>O co tu běží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400" dirty="0" smtClean="0">
                <a:sym typeface="Wingdings" panose="05000000000000000000" pitchFamily="2" charset="2"/>
              </a:rPr>
              <a:t>Legislativní rámec</a:t>
            </a:r>
          </a:p>
          <a:p>
            <a:r>
              <a:rPr lang="cs-CZ" sz="2400" dirty="0" smtClean="0">
                <a:sym typeface="Wingdings" panose="05000000000000000000" pitchFamily="2" charset="2"/>
              </a:rPr>
              <a:t>Podpora modernizace a výstavby překladišť kombinované dopravy</a:t>
            </a:r>
          </a:p>
          <a:p>
            <a:r>
              <a:rPr lang="cs-CZ" sz="2400" dirty="0" smtClean="0">
                <a:sym typeface="Wingdings" panose="05000000000000000000" pitchFamily="2" charset="2"/>
              </a:rPr>
              <a:t>Pořízení přepravních jednotek kombinované dopravy</a:t>
            </a:r>
          </a:p>
          <a:p>
            <a:pPr lvl="1"/>
            <a:endParaRPr lang="cs-CZ" sz="2000" dirty="0" smtClean="0">
              <a:sym typeface="Wingdings" panose="05000000000000000000" pitchFamily="2" charset="2"/>
            </a:endParaRPr>
          </a:p>
          <a:p>
            <a:pPr lvl="1"/>
            <a:r>
              <a:rPr lang="cs-CZ" sz="2000" dirty="0" smtClean="0">
                <a:sym typeface="Wingdings" panose="05000000000000000000" pitchFamily="2" charset="2"/>
              </a:rPr>
              <a:t>Co je podporováno</a:t>
            </a:r>
          </a:p>
          <a:p>
            <a:pPr lvl="1"/>
            <a:r>
              <a:rPr lang="cs-CZ" sz="2000" dirty="0" smtClean="0">
                <a:sym typeface="Wingdings" panose="05000000000000000000" pitchFamily="2" charset="2"/>
              </a:rPr>
              <a:t>Kdo je oprávněný</a:t>
            </a:r>
          </a:p>
          <a:p>
            <a:pPr lvl="1"/>
            <a:r>
              <a:rPr lang="cs-CZ" sz="2000" dirty="0" smtClean="0">
                <a:sym typeface="Wingdings" panose="05000000000000000000" pitchFamily="2" charset="2"/>
              </a:rPr>
              <a:t>Podmínky použití podporovaných jednotek</a:t>
            </a:r>
          </a:p>
          <a:p>
            <a:pPr lvl="1"/>
            <a:r>
              <a:rPr lang="cs-CZ" sz="2000" dirty="0" smtClean="0">
                <a:sym typeface="Wingdings" panose="05000000000000000000" pitchFamily="2" charset="2"/>
              </a:rPr>
              <a:t>Na co pozor v žádosti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DC0F-D9D6-4EB9-A4F9-243074331B15}" type="slidenum">
              <a:rPr lang="en-US" altLang="cs-CZ" smtClean="0"/>
              <a:pPr/>
              <a:t>2</a:t>
            </a:fld>
            <a:endParaRPr lang="en-US" altLang="cs-CZ" dirty="0"/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7" r="11510" b="38566"/>
          <a:stretch/>
        </p:blipFill>
        <p:spPr bwMode="auto">
          <a:xfrm>
            <a:off x="7506024" y="4669534"/>
            <a:ext cx="4457139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2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45881" y="744668"/>
            <a:ext cx="3350895" cy="549381"/>
          </a:xfrm>
        </p:spPr>
        <p:txBody>
          <a:bodyPr/>
          <a:lstStyle/>
          <a:p>
            <a:r>
              <a:rPr lang="cs-CZ" dirty="0" smtClean="0"/>
              <a:t>Legislativní rámec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400" dirty="0"/>
              <a:t>Zvýhodnění kombinované dopravy je umožněno na základě „Směrnice rady 92/106/EHS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o </a:t>
            </a:r>
            <a:r>
              <a:rPr lang="cs-CZ" sz="2400" dirty="0"/>
              <a:t>zavedení společných pravidel </a:t>
            </a:r>
            <a:r>
              <a:rPr lang="cs-CZ" sz="2400" dirty="0" smtClean="0"/>
              <a:t>pro určité </a:t>
            </a:r>
            <a:r>
              <a:rPr lang="cs-CZ" sz="2400" dirty="0"/>
              <a:t>druhy kombinované přepravy zboží mezi členskými státy</a:t>
            </a:r>
          </a:p>
          <a:p>
            <a:pPr lvl="1"/>
            <a:endParaRPr lang="cs-CZ" dirty="0" smtClean="0"/>
          </a:p>
          <a:p>
            <a:pPr lvl="1"/>
            <a:r>
              <a:rPr lang="cs-CZ" sz="2000" dirty="0" smtClean="0"/>
              <a:t>zákon </a:t>
            </a:r>
            <a:r>
              <a:rPr lang="cs-CZ" sz="2000" dirty="0"/>
              <a:t>č. 16/1993 Sb., o dani silniční, ve znění pozdějších předpisů</a:t>
            </a:r>
            <a:endParaRPr lang="cs-CZ" sz="2000" dirty="0" smtClean="0"/>
          </a:p>
          <a:p>
            <a:pPr lvl="2"/>
            <a:endParaRPr lang="cs-CZ" dirty="0" smtClean="0">
              <a:sym typeface="Wingdings" panose="05000000000000000000" pitchFamily="2" charset="2"/>
            </a:endParaRPr>
          </a:p>
          <a:p>
            <a:pPr lvl="2"/>
            <a:r>
              <a:rPr lang="cs-CZ" sz="1800" dirty="0" smtClean="0">
                <a:sym typeface="Wingdings" panose="05000000000000000000" pitchFamily="2" charset="2"/>
              </a:rPr>
              <a:t>znění </a:t>
            </a:r>
            <a:r>
              <a:rPr lang="cs-CZ" sz="1800" dirty="0">
                <a:sym typeface="Wingdings" panose="05000000000000000000" pitchFamily="2" charset="2"/>
              </a:rPr>
              <a:t>§ 12 týkající se slev na silniční dani u vozidel používaných </a:t>
            </a:r>
            <a:r>
              <a:rPr lang="cs-CZ" sz="1800" dirty="0" smtClean="0">
                <a:sym typeface="Wingdings" panose="05000000000000000000" pitchFamily="2" charset="2"/>
              </a:rPr>
              <a:t/>
            </a:r>
            <a:br>
              <a:rPr lang="cs-CZ" sz="1800" dirty="0" smtClean="0">
                <a:sym typeface="Wingdings" panose="05000000000000000000" pitchFamily="2" charset="2"/>
              </a:rPr>
            </a:br>
            <a:r>
              <a:rPr lang="cs-CZ" sz="1800" dirty="0" smtClean="0">
                <a:sym typeface="Wingdings" panose="05000000000000000000" pitchFamily="2" charset="2"/>
              </a:rPr>
              <a:t>v </a:t>
            </a:r>
            <a:r>
              <a:rPr lang="cs-CZ" sz="1800" dirty="0">
                <a:sym typeface="Wingdings" panose="05000000000000000000" pitchFamily="2" charset="2"/>
              </a:rPr>
              <a:t>kombinované </a:t>
            </a:r>
            <a:r>
              <a:rPr lang="cs-CZ" sz="1800" dirty="0" smtClean="0">
                <a:sym typeface="Wingdings" panose="05000000000000000000" pitchFamily="2" charset="2"/>
              </a:rPr>
              <a:t>dopravě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sz="2000" dirty="0" smtClean="0"/>
              <a:t>zákon </a:t>
            </a:r>
            <a:r>
              <a:rPr lang="cs-CZ" sz="2000" dirty="0"/>
              <a:t>č. </a:t>
            </a:r>
            <a:r>
              <a:rPr lang="cs-CZ" sz="2000" dirty="0" smtClean="0"/>
              <a:t>266/1994 </a:t>
            </a:r>
            <a:r>
              <a:rPr lang="cs-CZ" sz="2000" dirty="0"/>
              <a:t>Sb., o </a:t>
            </a:r>
            <a:r>
              <a:rPr lang="cs-CZ" sz="2000" dirty="0" smtClean="0"/>
              <a:t>dráhách, </a:t>
            </a:r>
            <a:r>
              <a:rPr lang="cs-CZ" sz="2000" dirty="0"/>
              <a:t>ve znění pozdějších předpisů</a:t>
            </a:r>
          </a:p>
          <a:p>
            <a:pPr lvl="2"/>
            <a:endParaRPr lang="cs-CZ" dirty="0" smtClean="0">
              <a:sym typeface="Wingdings" panose="05000000000000000000" pitchFamily="2" charset="2"/>
            </a:endParaRPr>
          </a:p>
          <a:p>
            <a:pPr lvl="2"/>
            <a:r>
              <a:rPr lang="cs-CZ" sz="1800" dirty="0" smtClean="0">
                <a:sym typeface="Wingdings" panose="05000000000000000000" pitchFamily="2" charset="2"/>
              </a:rPr>
              <a:t>Produktový faktor P</a:t>
            </a:r>
            <a:r>
              <a:rPr lang="cs-CZ" sz="1800" baseline="-25000" dirty="0" smtClean="0">
                <a:sym typeface="Wingdings" panose="05000000000000000000" pitchFamily="2" charset="2"/>
              </a:rPr>
              <a:t>4</a:t>
            </a:r>
            <a:r>
              <a:rPr lang="cs-CZ" sz="1800" dirty="0" smtClean="0">
                <a:sym typeface="Wingdings" panose="05000000000000000000" pitchFamily="2" charset="2"/>
              </a:rPr>
              <a:t> Kombinovaná doprava v hodnotě 0,65 </a:t>
            </a:r>
            <a:br>
              <a:rPr lang="cs-CZ" sz="1800" dirty="0" smtClean="0">
                <a:sym typeface="Wingdings" panose="05000000000000000000" pitchFamily="2" charset="2"/>
              </a:rPr>
            </a:br>
            <a:r>
              <a:rPr lang="cs-CZ" sz="1800" dirty="0" smtClean="0">
                <a:sym typeface="Wingdings" panose="05000000000000000000" pitchFamily="2" charset="2"/>
              </a:rPr>
              <a:t>ve výpočtu ceny za použití dopravní cesty</a:t>
            </a:r>
            <a:r>
              <a:rPr lang="cs-CZ" sz="1800" dirty="0">
                <a:sym typeface="Wingdings" panose="05000000000000000000" pitchFamily="2" charset="2"/>
              </a:rPr>
              <a:t> </a:t>
            </a:r>
            <a:r>
              <a:rPr lang="cs-CZ" sz="1800" dirty="0" smtClean="0">
                <a:sym typeface="Wingdings" panose="05000000000000000000" pitchFamily="2" charset="2"/>
              </a:rPr>
              <a:t/>
            </a:r>
            <a:br>
              <a:rPr lang="cs-CZ" sz="1800" dirty="0" smtClean="0">
                <a:sym typeface="Wingdings" panose="05000000000000000000" pitchFamily="2" charset="2"/>
              </a:rPr>
            </a:br>
            <a:r>
              <a:rPr lang="cs-CZ" sz="1800" dirty="0" smtClean="0">
                <a:sym typeface="Wingdings" panose="05000000000000000000" pitchFamily="2" charset="2"/>
              </a:rPr>
              <a:t>(Prohlášení o dráze pro rok 2019)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DC0F-D9D6-4EB9-A4F9-243074331B15}" type="slidenum">
              <a:rPr lang="en-US" altLang="cs-CZ" smtClean="0"/>
              <a:pPr/>
              <a:t>3</a:t>
            </a:fld>
            <a:endParaRPr lang="en-US" alt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9" b="26626"/>
          <a:stretch/>
        </p:blipFill>
        <p:spPr>
          <a:xfrm>
            <a:off x="7536160" y="4941168"/>
            <a:ext cx="4444504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26617" y="744668"/>
            <a:ext cx="3470159" cy="549381"/>
          </a:xfrm>
        </p:spPr>
        <p:txBody>
          <a:bodyPr/>
          <a:lstStyle/>
          <a:p>
            <a:r>
              <a:rPr lang="cs-CZ" dirty="0" smtClean="0"/>
              <a:t>Podpora překladišť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400" b="1" dirty="0" smtClean="0"/>
              <a:t>„Podpora modernizace a výstavby překladišť kombinované dopravy“</a:t>
            </a:r>
            <a:endParaRPr lang="cs-CZ" sz="2400" b="1" dirty="0"/>
          </a:p>
          <a:p>
            <a:pPr lvl="1"/>
            <a:endParaRPr lang="cs-CZ" dirty="0" smtClean="0"/>
          </a:p>
          <a:p>
            <a:pPr lvl="1"/>
            <a:r>
              <a:rPr lang="cs-CZ" sz="2000" dirty="0" smtClean="0"/>
              <a:t>Operační program Doprava 2014 - 2020</a:t>
            </a:r>
          </a:p>
          <a:p>
            <a:pPr lvl="1"/>
            <a:r>
              <a:rPr lang="cs-CZ" sz="2000" dirty="0" smtClean="0"/>
              <a:t>Ve sledovaném období  3 výzvy – poslední výzva číslo 66 (2018)</a:t>
            </a:r>
          </a:p>
          <a:p>
            <a:pPr lvl="1"/>
            <a:r>
              <a:rPr lang="cs-CZ" sz="2000" dirty="0" smtClean="0"/>
              <a:t>Do konce období se očekává minimálně ještě jedna výzvy (červenec 2019)</a:t>
            </a:r>
          </a:p>
          <a:p>
            <a:pPr lvl="1"/>
            <a:endParaRPr lang="cs-CZ" dirty="0" smtClean="0"/>
          </a:p>
          <a:p>
            <a:pPr lvl="2"/>
            <a:r>
              <a:rPr lang="cs-CZ" sz="1800" dirty="0" smtClean="0">
                <a:sym typeface="Wingdings" panose="05000000000000000000" pitchFamily="2" charset="2"/>
              </a:rPr>
              <a:t>Podpora výstavby nebo modernizace překladišť kombinované dopravy </a:t>
            </a:r>
            <a:br>
              <a:rPr lang="cs-CZ" sz="1800" dirty="0" smtClean="0">
                <a:sym typeface="Wingdings" panose="05000000000000000000" pitchFamily="2" charset="2"/>
              </a:rPr>
            </a:br>
            <a:r>
              <a:rPr lang="cs-CZ" sz="1800" dirty="0" smtClean="0">
                <a:sym typeface="Wingdings" panose="05000000000000000000" pitchFamily="2" charset="2"/>
              </a:rPr>
              <a:t>s veřejným přístupem</a:t>
            </a:r>
          </a:p>
          <a:p>
            <a:pPr lvl="2"/>
            <a:endParaRPr lang="cs-CZ" sz="1800" dirty="0">
              <a:sym typeface="Wingdings" panose="05000000000000000000" pitchFamily="2" charset="2"/>
            </a:endParaRPr>
          </a:p>
          <a:p>
            <a:pPr lvl="2"/>
            <a:r>
              <a:rPr lang="cs-CZ" sz="1800" dirty="0" smtClean="0">
                <a:sym typeface="Wingdings" panose="05000000000000000000" pitchFamily="2" charset="2"/>
              </a:rPr>
              <a:t>Maximální výše způsobilých výdajů (velikost projektu) – 75 mil. €</a:t>
            </a:r>
          </a:p>
          <a:p>
            <a:pPr lvl="2"/>
            <a:r>
              <a:rPr lang="cs-CZ" sz="1800" dirty="0" smtClean="0">
                <a:sym typeface="Wingdings" panose="05000000000000000000" pitchFamily="2" charset="2"/>
              </a:rPr>
              <a:t>Minimální rozsah projektu není stanoven</a:t>
            </a:r>
          </a:p>
          <a:p>
            <a:pPr lvl="2"/>
            <a:r>
              <a:rPr lang="cs-CZ" sz="1800" dirty="0" smtClean="0">
                <a:sym typeface="Wingdings" panose="05000000000000000000" pitchFamily="2" charset="2"/>
              </a:rPr>
              <a:t>Výše podpory – až 49 % způsobilých výdajů</a:t>
            </a:r>
          </a:p>
          <a:p>
            <a:pPr lvl="2"/>
            <a:endParaRPr lang="cs-CZ" dirty="0" smtClean="0">
              <a:sym typeface="Wingdings" panose="05000000000000000000" pitchFamily="2" charset="2"/>
            </a:endParaRPr>
          </a:p>
          <a:p>
            <a:pPr lvl="2"/>
            <a:endParaRPr lang="cs-CZ" dirty="0">
              <a:sym typeface="Wingdings" panose="05000000000000000000" pitchFamily="2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DC0F-D9D6-4EB9-A4F9-243074331B15}" type="slidenum">
              <a:rPr lang="en-US" altLang="cs-CZ" smtClean="0"/>
              <a:pPr/>
              <a:t>4</a:t>
            </a:fld>
            <a:endParaRPr lang="en-US" altLang="cs-CZ" dirty="0"/>
          </a:p>
        </p:txBody>
      </p:sp>
      <p:pic>
        <p:nvPicPr>
          <p:cNvPr id="5" name="Picture 7" descr="PICT31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9" b="28455"/>
          <a:stretch/>
        </p:blipFill>
        <p:spPr bwMode="auto">
          <a:xfrm>
            <a:off x="7752184" y="4358620"/>
            <a:ext cx="4078228" cy="17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výsuvný stohovač s horním spreaderem ukládající VK do stoh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108" y="1988840"/>
            <a:ext cx="2736304" cy="205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49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03213" y="744668"/>
            <a:ext cx="3493563" cy="549381"/>
          </a:xfrm>
        </p:spPr>
        <p:txBody>
          <a:bodyPr/>
          <a:lstStyle/>
          <a:p>
            <a:r>
              <a:rPr lang="cs-CZ" dirty="0" smtClean="0"/>
              <a:t>Přepravní jednotky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400" b="1" dirty="0" smtClean="0"/>
              <a:t>„</a:t>
            </a:r>
            <a:r>
              <a:rPr lang="cs-CZ" sz="2400" b="1" dirty="0"/>
              <a:t>Pořízení přepravních jednotek kombinované </a:t>
            </a:r>
            <a:r>
              <a:rPr lang="cs-CZ" sz="2400" b="1" dirty="0" smtClean="0"/>
              <a:t>dopravy“</a:t>
            </a:r>
          </a:p>
          <a:p>
            <a:pPr lvl="1"/>
            <a:r>
              <a:rPr lang="cs-CZ" sz="2000" dirty="0"/>
              <a:t>Operační program Doprava 2014 - 2020</a:t>
            </a:r>
          </a:p>
          <a:p>
            <a:pPr lvl="1"/>
            <a:r>
              <a:rPr lang="cs-CZ" sz="2000" dirty="0"/>
              <a:t>Ve sledovaném období  </a:t>
            </a:r>
            <a:r>
              <a:rPr lang="cs-CZ" sz="2000" dirty="0" smtClean="0"/>
              <a:t>1. výzva –(31. 1. 2019)</a:t>
            </a:r>
            <a:endParaRPr lang="cs-CZ" sz="2000" dirty="0"/>
          </a:p>
          <a:p>
            <a:pPr lvl="1"/>
            <a:r>
              <a:rPr lang="cs-CZ" sz="2000" dirty="0"/>
              <a:t>Do konce období se </a:t>
            </a:r>
            <a:r>
              <a:rPr lang="cs-CZ" sz="2000" dirty="0" smtClean="0"/>
              <a:t>očekává minimálně ještě jedna další výzva </a:t>
            </a:r>
            <a:r>
              <a:rPr lang="cs-CZ" sz="2000" smtClean="0"/>
              <a:t>(srpen 2019)</a:t>
            </a:r>
            <a:endParaRPr lang="cs-CZ" sz="2000" dirty="0"/>
          </a:p>
          <a:p>
            <a:pPr lvl="1"/>
            <a:endParaRPr lang="cs-CZ" dirty="0"/>
          </a:p>
          <a:p>
            <a:pPr lvl="2"/>
            <a:endParaRPr lang="cs-CZ" sz="1800" dirty="0">
              <a:sym typeface="Wingdings" panose="05000000000000000000" pitchFamily="2" charset="2"/>
            </a:endParaRPr>
          </a:p>
          <a:p>
            <a:pPr lvl="2"/>
            <a:r>
              <a:rPr lang="cs-CZ" sz="1800" dirty="0">
                <a:sym typeface="Wingdings" panose="05000000000000000000" pitchFamily="2" charset="2"/>
              </a:rPr>
              <a:t>Maximální výše způsobilých výdajů (velikost projektu) – </a:t>
            </a:r>
            <a:r>
              <a:rPr lang="cs-CZ" sz="1800" dirty="0" smtClean="0">
                <a:sym typeface="Wingdings" panose="05000000000000000000" pitchFamily="2" charset="2"/>
              </a:rPr>
              <a:t>50 </a:t>
            </a:r>
            <a:r>
              <a:rPr lang="cs-CZ" sz="1800" dirty="0">
                <a:sym typeface="Wingdings" panose="05000000000000000000" pitchFamily="2" charset="2"/>
              </a:rPr>
              <a:t>mil. </a:t>
            </a:r>
            <a:r>
              <a:rPr lang="cs-CZ" sz="1800" dirty="0" smtClean="0">
                <a:sym typeface="Wingdings" panose="05000000000000000000" pitchFamily="2" charset="2"/>
              </a:rPr>
              <a:t>Kč</a:t>
            </a:r>
            <a:endParaRPr lang="cs-CZ" sz="1800" dirty="0">
              <a:sym typeface="Wingdings" panose="05000000000000000000" pitchFamily="2" charset="2"/>
            </a:endParaRPr>
          </a:p>
          <a:p>
            <a:pPr lvl="2"/>
            <a:r>
              <a:rPr lang="cs-CZ" sz="1800" dirty="0">
                <a:sym typeface="Wingdings" panose="05000000000000000000" pitchFamily="2" charset="2"/>
              </a:rPr>
              <a:t>Minimální rozsah projektu není stanoven</a:t>
            </a:r>
          </a:p>
          <a:p>
            <a:pPr lvl="2"/>
            <a:r>
              <a:rPr lang="cs-CZ" sz="1800" dirty="0">
                <a:sym typeface="Wingdings" panose="05000000000000000000" pitchFamily="2" charset="2"/>
              </a:rPr>
              <a:t>Výše podpory </a:t>
            </a:r>
            <a:r>
              <a:rPr lang="cs-CZ" sz="1800" dirty="0" smtClean="0">
                <a:sym typeface="Wingdings" panose="05000000000000000000" pitchFamily="2" charset="2"/>
              </a:rPr>
              <a:t>– 30 </a:t>
            </a:r>
            <a:r>
              <a:rPr lang="cs-CZ" sz="1800" dirty="0">
                <a:sym typeface="Wingdings" panose="05000000000000000000" pitchFamily="2" charset="2"/>
              </a:rPr>
              <a:t>% způsobilých </a:t>
            </a:r>
            <a:r>
              <a:rPr lang="cs-CZ" sz="1800" dirty="0" smtClean="0">
                <a:sym typeface="Wingdings" panose="05000000000000000000" pitchFamily="2" charset="2"/>
              </a:rPr>
              <a:t>výdajů</a:t>
            </a:r>
            <a:endParaRPr lang="cs-CZ" sz="1800" dirty="0">
              <a:sym typeface="Wingdings" panose="05000000000000000000" pitchFamily="2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DC0F-D9D6-4EB9-A4F9-243074331B15}" type="slidenum">
              <a:rPr lang="en-US" altLang="cs-CZ" smtClean="0"/>
              <a:pPr/>
              <a:t>5</a:t>
            </a:fld>
            <a:endParaRPr lang="en-US" altLang="cs-CZ" dirty="0"/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705" y="2597655"/>
            <a:ext cx="1902138" cy="25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03213" y="744668"/>
            <a:ext cx="3493563" cy="549381"/>
          </a:xfrm>
        </p:spPr>
        <p:txBody>
          <a:bodyPr/>
          <a:lstStyle/>
          <a:p>
            <a:r>
              <a:rPr lang="cs-CZ" dirty="0" smtClean="0"/>
              <a:t>Přepravní jednotky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400" b="1" dirty="0" smtClean="0"/>
              <a:t>„</a:t>
            </a:r>
            <a:r>
              <a:rPr lang="cs-CZ" sz="2400" b="1" dirty="0"/>
              <a:t>Pořízení přepravních jednotek kombinované </a:t>
            </a:r>
            <a:r>
              <a:rPr lang="cs-CZ" sz="2400" b="1" dirty="0" smtClean="0"/>
              <a:t>dopravy“</a:t>
            </a:r>
          </a:p>
          <a:p>
            <a:pPr lvl="1">
              <a:defRPr/>
            </a:pPr>
            <a:endParaRPr lang="cs-CZ" sz="1600" b="1" i="1" u="sng" dirty="0" smtClean="0">
              <a:latin typeface="Calibri" panose="020F0502020204030204" pitchFamily="34" charset="0"/>
            </a:endParaRPr>
          </a:p>
          <a:p>
            <a:pPr lvl="1">
              <a:defRPr/>
            </a:pPr>
            <a:r>
              <a:rPr lang="cs-CZ" sz="2000" b="1" i="1" u="sng" dirty="0" smtClean="0">
                <a:latin typeface="Calibri" panose="020F0502020204030204" pitchFamily="34" charset="0"/>
              </a:rPr>
              <a:t>Zaměření podpory – co je podporováno</a:t>
            </a:r>
            <a:r>
              <a:rPr lang="cs-CZ" sz="2000" b="1" u="sng" dirty="0" smtClean="0">
                <a:latin typeface="Calibri" panose="020F0502020204030204" pitchFamily="34" charset="0"/>
              </a:rPr>
              <a:t>:</a:t>
            </a:r>
            <a:endParaRPr lang="cs-CZ" sz="2000" b="1" u="sng" dirty="0">
              <a:latin typeface="Calibri" panose="020F0502020204030204" pitchFamily="34" charset="0"/>
            </a:endParaRPr>
          </a:p>
          <a:p>
            <a:pPr lvl="2">
              <a:defRPr/>
            </a:pPr>
            <a:endParaRPr lang="cs-CZ" sz="1400" dirty="0" smtClean="0">
              <a:latin typeface="Calibri" panose="020F0502020204030204" pitchFamily="34" charset="0"/>
            </a:endParaRPr>
          </a:p>
          <a:p>
            <a:pPr lvl="2">
              <a:defRPr/>
            </a:pPr>
            <a:r>
              <a:rPr lang="cs-CZ" sz="1800" dirty="0" smtClean="0">
                <a:latin typeface="Calibri" panose="020F0502020204030204" pitchFamily="34" charset="0"/>
              </a:rPr>
              <a:t>počáteční </a:t>
            </a:r>
            <a:r>
              <a:rPr lang="cs-CZ" sz="1800" dirty="0">
                <a:latin typeface="Calibri" panose="020F0502020204030204" pitchFamily="34" charset="0"/>
              </a:rPr>
              <a:t>investice / nákup </a:t>
            </a:r>
            <a:r>
              <a:rPr lang="cs-CZ" sz="1800" dirty="0" smtClean="0">
                <a:latin typeface="Calibri" panose="020F0502020204030204" pitchFamily="34" charset="0"/>
              </a:rPr>
              <a:t>nových přepravních </a:t>
            </a:r>
            <a:r>
              <a:rPr lang="cs-CZ" sz="1800" dirty="0">
                <a:latin typeface="Calibri" panose="020F0502020204030204" pitchFamily="34" charset="0"/>
              </a:rPr>
              <a:t>jednotek pro kontinentální </a:t>
            </a:r>
            <a:r>
              <a:rPr lang="cs-CZ" sz="1800" dirty="0" smtClean="0">
                <a:latin typeface="Calibri" panose="020F0502020204030204" pitchFamily="34" charset="0"/>
              </a:rPr>
              <a:t>kombinovanou</a:t>
            </a:r>
            <a:br>
              <a:rPr lang="cs-CZ" sz="1800" dirty="0" smtClean="0">
                <a:latin typeface="Calibri" panose="020F0502020204030204" pitchFamily="34" charset="0"/>
              </a:rPr>
            </a:br>
            <a:r>
              <a:rPr lang="cs-CZ" sz="1800" dirty="0" smtClean="0">
                <a:latin typeface="Calibri" panose="020F0502020204030204" pitchFamily="34" charset="0"/>
              </a:rPr>
              <a:t>dopravu </a:t>
            </a:r>
          </a:p>
          <a:p>
            <a:pPr lvl="2">
              <a:defRPr/>
            </a:pPr>
            <a:r>
              <a:rPr lang="cs-CZ" sz="1800" b="1" dirty="0" smtClean="0">
                <a:latin typeface="Calibri" panose="020F0502020204030204" pitchFamily="34" charset="0"/>
              </a:rPr>
              <a:t>vertikálně manipulovatelné (intermodální</a:t>
            </a:r>
            <a:r>
              <a:rPr lang="cs-CZ" sz="1800" b="1" dirty="0">
                <a:latin typeface="Calibri" panose="020F0502020204030204" pitchFamily="34" charset="0"/>
              </a:rPr>
              <a:t>) </a:t>
            </a:r>
            <a:r>
              <a:rPr lang="cs-CZ" sz="1800" b="1" dirty="0" smtClean="0">
                <a:latin typeface="Calibri" panose="020F0502020204030204" pitchFamily="34" charset="0"/>
              </a:rPr>
              <a:t>návěsy,</a:t>
            </a:r>
          </a:p>
          <a:p>
            <a:pPr lvl="2">
              <a:defRPr/>
            </a:pPr>
            <a:r>
              <a:rPr lang="cs-CZ" sz="1800" b="1" dirty="0" smtClean="0">
                <a:latin typeface="Calibri" panose="020F0502020204030204" pitchFamily="34" charset="0"/>
              </a:rPr>
              <a:t>vnitrozemské kontejnery,</a:t>
            </a:r>
          </a:p>
          <a:p>
            <a:pPr lvl="2">
              <a:defRPr/>
            </a:pPr>
            <a:r>
              <a:rPr lang="cs-CZ" sz="1800" b="1" dirty="0" smtClean="0">
                <a:latin typeface="Calibri" panose="020F0502020204030204" pitchFamily="34" charset="0"/>
              </a:rPr>
              <a:t>výměnné nástavby,</a:t>
            </a:r>
          </a:p>
          <a:p>
            <a:pPr lvl="2">
              <a:defRPr/>
            </a:pPr>
            <a:r>
              <a:rPr lang="cs-CZ" sz="1800" b="1" dirty="0" smtClean="0">
                <a:latin typeface="Calibri" panose="020F0502020204030204" pitchFamily="34" charset="0"/>
              </a:rPr>
              <a:t>příp</a:t>
            </a:r>
            <a:r>
              <a:rPr lang="cs-CZ" sz="1800" b="1" dirty="0">
                <a:latin typeface="Calibri" panose="020F0502020204030204" pitchFamily="34" charset="0"/>
              </a:rPr>
              <a:t>. nové </a:t>
            </a:r>
            <a:r>
              <a:rPr lang="cs-CZ" sz="1800" b="1" dirty="0" smtClean="0">
                <a:latin typeface="Calibri" panose="020F0502020204030204" pitchFamily="34" charset="0"/>
              </a:rPr>
              <a:t>inovační jednotky/technologie</a:t>
            </a:r>
            <a:endParaRPr lang="cs-CZ" sz="1800" dirty="0">
              <a:latin typeface="Calibri" panose="020F0502020204030204" pitchFamily="34" charset="0"/>
            </a:endParaRPr>
          </a:p>
          <a:p>
            <a:pPr lvl="1">
              <a:defRPr/>
            </a:pPr>
            <a:endParaRPr lang="cs-CZ" sz="1600" b="1" i="1" u="sng" dirty="0" smtClean="0"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DC0F-D9D6-4EB9-A4F9-243074331B15}" type="slidenum">
              <a:rPr lang="en-US" altLang="cs-CZ" smtClean="0"/>
              <a:pPr/>
              <a:t>6</a:t>
            </a:fld>
            <a:endParaRPr lang="en-US" altLang="cs-CZ" dirty="0"/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61" y="3573016"/>
            <a:ext cx="1902138" cy="25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03213" y="744668"/>
            <a:ext cx="3493563" cy="549381"/>
          </a:xfrm>
        </p:spPr>
        <p:txBody>
          <a:bodyPr/>
          <a:lstStyle/>
          <a:p>
            <a:r>
              <a:rPr lang="cs-CZ" dirty="0" smtClean="0"/>
              <a:t>Přepravní jednotky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400" b="1" dirty="0" smtClean="0"/>
              <a:t>„</a:t>
            </a:r>
            <a:r>
              <a:rPr lang="cs-CZ" sz="2400" b="1" dirty="0"/>
              <a:t>Pořízení přepravních jednotek kombinované </a:t>
            </a:r>
            <a:r>
              <a:rPr lang="cs-CZ" sz="2400" b="1" dirty="0" smtClean="0"/>
              <a:t>dopravy“</a:t>
            </a:r>
          </a:p>
          <a:p>
            <a:pPr lvl="1">
              <a:defRPr/>
            </a:pPr>
            <a:endParaRPr lang="cs-CZ" sz="1600" b="1" i="1" u="sng" dirty="0" smtClean="0">
              <a:latin typeface="Calibri" panose="020F0502020204030204" pitchFamily="34" charset="0"/>
            </a:endParaRPr>
          </a:p>
          <a:p>
            <a:pPr lvl="1">
              <a:defRPr/>
            </a:pPr>
            <a:r>
              <a:rPr lang="cs-CZ" sz="2000" b="1" i="1" u="sng" dirty="0" smtClean="0">
                <a:latin typeface="Calibri" panose="020F0502020204030204" pitchFamily="34" charset="0"/>
              </a:rPr>
              <a:t>Příjemci podpory – kdo může žádat:</a:t>
            </a:r>
            <a:r>
              <a:rPr lang="cs-CZ" sz="2000" b="1" i="1" dirty="0" smtClean="0">
                <a:solidFill>
                  <a:srgbClr val="5EB5C6"/>
                </a:solidFill>
                <a:latin typeface="Calibri" panose="020F0502020204030204" pitchFamily="34" charset="0"/>
              </a:rPr>
              <a:t> </a:t>
            </a:r>
          </a:p>
          <a:p>
            <a:pPr lvl="2">
              <a:defRPr/>
            </a:pPr>
            <a:endParaRPr lang="cs-CZ" sz="1800" dirty="0" smtClean="0">
              <a:latin typeface="Calibri" panose="020F0502020204030204" pitchFamily="34" charset="0"/>
            </a:endParaRPr>
          </a:p>
          <a:p>
            <a:pPr lvl="2">
              <a:defRPr/>
            </a:pPr>
            <a:r>
              <a:rPr lang="cs-CZ" sz="1800" dirty="0" smtClean="0">
                <a:latin typeface="Calibri" panose="020F0502020204030204" pitchFamily="34" charset="0"/>
              </a:rPr>
              <a:t>společnosti </a:t>
            </a:r>
            <a:r>
              <a:rPr lang="cs-CZ" sz="1800" dirty="0">
                <a:latin typeface="Calibri" panose="020F0502020204030204" pitchFamily="34" charset="0"/>
              </a:rPr>
              <a:t>se sídlem nebo organizační složkou v </a:t>
            </a:r>
            <a:r>
              <a:rPr lang="cs-CZ" sz="1800" dirty="0" smtClean="0">
                <a:latin typeface="Calibri" panose="020F0502020204030204" pitchFamily="34" charset="0"/>
              </a:rPr>
              <a:t>ČR </a:t>
            </a:r>
          </a:p>
          <a:p>
            <a:pPr lvl="2">
              <a:defRPr/>
            </a:pPr>
            <a:endParaRPr lang="cs-CZ" sz="1800" dirty="0">
              <a:latin typeface="Calibri" panose="020F0502020204030204" pitchFamily="34" charset="0"/>
            </a:endParaRPr>
          </a:p>
          <a:p>
            <a:pPr marL="685800" lvl="2" indent="0">
              <a:buNone/>
              <a:defRPr/>
            </a:pPr>
            <a:r>
              <a:rPr lang="cs-CZ" sz="1800" dirty="0">
                <a:latin typeface="Calibri" panose="020F0502020204030204" pitchFamily="34" charset="0"/>
              </a:rPr>
              <a:t>Příjemce podpory musí být držitelem:</a:t>
            </a:r>
          </a:p>
          <a:p>
            <a:pPr lvl="2">
              <a:defRPr/>
            </a:pPr>
            <a:r>
              <a:rPr lang="cs-CZ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živnostenského </a:t>
            </a:r>
            <a:r>
              <a:rPr lang="cs-CZ" sz="1800" dirty="0">
                <a:solidFill>
                  <a:srgbClr val="0070C0"/>
                </a:solidFill>
                <a:latin typeface="Calibri" panose="020F0502020204030204" pitchFamily="34" charset="0"/>
              </a:rPr>
              <a:t>oprávnění v oblasti zasílatelství a zastupování v celním řízení (viz příloha č. 4 </a:t>
            </a:r>
            <a:r>
              <a:rPr lang="cs-CZ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cs-CZ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cs-CZ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zákona </a:t>
            </a:r>
            <a:r>
              <a:rPr lang="cs-CZ" sz="1800" dirty="0">
                <a:solidFill>
                  <a:srgbClr val="0070C0"/>
                </a:solidFill>
                <a:latin typeface="Calibri" panose="020F0502020204030204" pitchFamily="34" charset="0"/>
              </a:rPr>
              <a:t>č. 455/1991 Sb., o živnostenském podnikání, ve znění pozdějších předpisů)</a:t>
            </a:r>
            <a:r>
              <a:rPr lang="cs-CZ" sz="1800" dirty="0">
                <a:latin typeface="Calibri" panose="020F0502020204030204" pitchFamily="34" charset="0"/>
              </a:rPr>
              <a:t>, nebo</a:t>
            </a:r>
          </a:p>
          <a:p>
            <a:pPr lvl="2">
              <a:defRPr/>
            </a:pPr>
            <a:r>
              <a:rPr lang="cs-CZ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koncese </a:t>
            </a:r>
            <a:r>
              <a:rPr lang="cs-CZ" sz="1800" dirty="0">
                <a:solidFill>
                  <a:srgbClr val="002060"/>
                </a:solidFill>
                <a:latin typeface="Calibri" panose="020F0502020204030204" pitchFamily="34" charset="0"/>
              </a:rPr>
              <a:t>pro provozování silniční motorové dopravy – nákladní (viz příloha č. 3 zákona </a:t>
            </a:r>
            <a:r>
              <a:rPr lang="cs-CZ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cs-CZ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cs-CZ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č</a:t>
            </a:r>
            <a:r>
              <a:rPr lang="cs-CZ" sz="1800" dirty="0">
                <a:solidFill>
                  <a:srgbClr val="002060"/>
                </a:solidFill>
                <a:latin typeface="Calibri" panose="020F0502020204030204" pitchFamily="34" charset="0"/>
              </a:rPr>
              <a:t>. 455/1991 Sb., o živnostenském podnikání, ve znění pozdějších předpisů)</a:t>
            </a:r>
            <a:r>
              <a:rPr lang="cs-CZ" sz="1800" dirty="0">
                <a:latin typeface="Calibri" panose="020F0502020204030204" pitchFamily="34" charset="0"/>
              </a:rPr>
              <a:t>, nebo</a:t>
            </a:r>
          </a:p>
          <a:p>
            <a:pPr lvl="2">
              <a:defRPr/>
            </a:pPr>
            <a:r>
              <a:rPr lang="cs-CZ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povolení </a:t>
            </a:r>
            <a:r>
              <a:rPr lang="cs-CZ" sz="1800" dirty="0">
                <a:solidFill>
                  <a:srgbClr val="002060"/>
                </a:solidFill>
                <a:latin typeface="Calibri" panose="020F0502020204030204" pitchFamily="34" charset="0"/>
              </a:rPr>
              <a:t>vydaného jiným členským státem dle nařízení Evropského parlamentu a Rady (ES) </a:t>
            </a:r>
            <a:r>
              <a:rPr lang="cs-CZ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č</a:t>
            </a:r>
            <a:r>
              <a:rPr lang="cs-CZ" sz="1800" dirty="0">
                <a:solidFill>
                  <a:srgbClr val="002060"/>
                </a:solidFill>
                <a:latin typeface="Calibri" panose="020F0502020204030204" pitchFamily="34" charset="0"/>
              </a:rPr>
              <a:t>. 1071/2009, kterým se zavádějí společná pravidla týkající se závazných podmínek pro výkon povolání podnikatele v silniční dopravě a zrušuje směrnice Rady 96/26/ES a současně licence Společenství dle nařízení Evropského parlamentu a Rady (ES) č. 1072/2009 o společných pravidlech pro přístup na trh mezinárodní silniční nákladní dopravy</a:t>
            </a:r>
            <a:r>
              <a:rPr lang="cs-CZ" sz="1800" dirty="0">
                <a:latin typeface="Calibri" panose="020F0502020204030204" pitchFamily="34" charset="0"/>
              </a:rPr>
              <a:t>.</a:t>
            </a:r>
          </a:p>
          <a:p>
            <a:pPr lvl="2">
              <a:defRPr/>
            </a:pPr>
            <a:endParaRPr lang="cs-CZ" sz="1800" dirty="0" smtClean="0">
              <a:latin typeface="Calibri" panose="020F0502020204030204" pitchFamily="34" charset="0"/>
            </a:endParaRPr>
          </a:p>
          <a:p>
            <a:pPr lvl="2">
              <a:defRPr/>
            </a:pPr>
            <a:endParaRPr lang="cs-CZ" sz="1800" dirty="0" smtClean="0"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DC0F-D9D6-4EB9-A4F9-243074331B15}" type="slidenum">
              <a:rPr lang="en-US" altLang="cs-CZ" smtClean="0"/>
              <a:pPr/>
              <a:t>7</a:t>
            </a:fld>
            <a:endParaRPr lang="en-US" altLang="cs-CZ" dirty="0"/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175" y="1916832"/>
            <a:ext cx="1902138" cy="25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9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03213" y="744668"/>
            <a:ext cx="3493563" cy="549381"/>
          </a:xfrm>
        </p:spPr>
        <p:txBody>
          <a:bodyPr/>
          <a:lstStyle/>
          <a:p>
            <a:r>
              <a:rPr lang="cs-CZ" dirty="0" smtClean="0"/>
              <a:t>Přepravní jednotky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400" b="1" dirty="0" smtClean="0"/>
              <a:t>„</a:t>
            </a:r>
            <a:r>
              <a:rPr lang="cs-CZ" sz="2400" b="1" dirty="0"/>
              <a:t>Pořízení přepravních jednotek kombinované </a:t>
            </a:r>
            <a:r>
              <a:rPr lang="cs-CZ" sz="2400" b="1" dirty="0" smtClean="0"/>
              <a:t>dopravy“</a:t>
            </a:r>
          </a:p>
          <a:p>
            <a:pPr lvl="1">
              <a:defRPr/>
            </a:pPr>
            <a:endParaRPr lang="cs-CZ" sz="1600" b="1" i="1" u="sng" dirty="0" smtClean="0">
              <a:latin typeface="Calibri" panose="020F0502020204030204" pitchFamily="34" charset="0"/>
            </a:endParaRPr>
          </a:p>
          <a:p>
            <a:pPr lvl="1">
              <a:defRPr/>
            </a:pPr>
            <a:endParaRPr lang="cs-CZ" sz="1600" b="1" i="1" u="sng" dirty="0" smtClean="0">
              <a:latin typeface="Calibri" panose="020F0502020204030204" pitchFamily="34" charset="0"/>
            </a:endParaRPr>
          </a:p>
          <a:p>
            <a:pPr lvl="1">
              <a:defRPr/>
            </a:pPr>
            <a:r>
              <a:rPr lang="cs-CZ" sz="2000" b="1" i="1" u="sng" dirty="0" smtClean="0">
                <a:latin typeface="Calibri" panose="020F0502020204030204" pitchFamily="34" charset="0"/>
              </a:rPr>
              <a:t>Podmínky </a:t>
            </a:r>
            <a:r>
              <a:rPr lang="cs-CZ" sz="2000" b="1" i="1" u="sng" dirty="0">
                <a:latin typeface="Calibri" panose="020F0502020204030204" pitchFamily="34" charset="0"/>
              </a:rPr>
              <a:t>použití předmětu </a:t>
            </a:r>
            <a:r>
              <a:rPr lang="cs-CZ" sz="2000" b="1" i="1" u="sng" dirty="0" smtClean="0">
                <a:latin typeface="Calibri" panose="020F0502020204030204" pitchFamily="34" charset="0"/>
              </a:rPr>
              <a:t>podpory – co se započítává do povinných indikátorů</a:t>
            </a:r>
            <a:br>
              <a:rPr lang="cs-CZ" sz="2000" b="1" i="1" u="sng" dirty="0" smtClean="0">
                <a:latin typeface="Calibri" panose="020F0502020204030204" pitchFamily="34" charset="0"/>
              </a:rPr>
            </a:br>
            <a:r>
              <a:rPr lang="cs-CZ" sz="2000" b="1" i="1" u="sng" dirty="0" smtClean="0">
                <a:latin typeface="Calibri" panose="020F0502020204030204" pitchFamily="34" charset="0"/>
              </a:rPr>
              <a:t>projektu</a:t>
            </a:r>
            <a:r>
              <a:rPr lang="cs-CZ" sz="2000" b="1" dirty="0" smtClean="0">
                <a:latin typeface="Calibri" panose="020F0502020204030204" pitchFamily="34" charset="0"/>
              </a:rPr>
              <a:t>:</a:t>
            </a:r>
            <a:endParaRPr lang="cs-CZ" sz="2000" b="1" i="1" dirty="0" smtClean="0">
              <a:latin typeface="Calibri" panose="020F0502020204030204" pitchFamily="34" charset="0"/>
            </a:endParaRPr>
          </a:p>
          <a:p>
            <a:pPr lvl="2">
              <a:defRPr/>
            </a:pPr>
            <a:endParaRPr lang="cs-CZ" sz="1400" dirty="0" smtClean="0">
              <a:latin typeface="Calibri" panose="020F0502020204030204" pitchFamily="34" charset="0"/>
            </a:endParaRPr>
          </a:p>
          <a:p>
            <a:pPr lvl="2">
              <a:defRPr/>
            </a:pPr>
            <a:r>
              <a:rPr lang="cs-CZ" sz="1800" dirty="0" smtClean="0">
                <a:latin typeface="Calibri" panose="020F0502020204030204" pitchFamily="34" charset="0"/>
              </a:rPr>
              <a:t>použití </a:t>
            </a:r>
            <a:r>
              <a:rPr lang="cs-CZ" sz="1800" dirty="0">
                <a:latin typeface="Calibri" panose="020F0502020204030204" pitchFamily="34" charset="0"/>
              </a:rPr>
              <a:t>pořízených jednotek na linkách KD, které začínají nebo končí na území ČR, nebo </a:t>
            </a:r>
            <a:r>
              <a:rPr lang="cs-CZ" sz="1800" dirty="0" smtClean="0">
                <a:latin typeface="Calibri" panose="020F0502020204030204" pitchFamily="34" charset="0"/>
              </a:rPr>
              <a:t/>
            </a:r>
            <a:br>
              <a:rPr lang="cs-CZ" sz="1800" dirty="0" smtClean="0">
                <a:latin typeface="Calibri" panose="020F0502020204030204" pitchFamily="34" charset="0"/>
              </a:rPr>
            </a:br>
            <a:r>
              <a:rPr lang="cs-CZ" sz="1800" dirty="0" smtClean="0">
                <a:latin typeface="Calibri" panose="020F0502020204030204" pitchFamily="34" charset="0"/>
              </a:rPr>
              <a:t>prokazatelně tranzitují přes </a:t>
            </a:r>
            <a:r>
              <a:rPr lang="cs-CZ" sz="1800" dirty="0">
                <a:latin typeface="Calibri" panose="020F0502020204030204" pitchFamily="34" charset="0"/>
              </a:rPr>
              <a:t>území ČR</a:t>
            </a:r>
          </a:p>
          <a:p>
            <a:pPr lvl="2">
              <a:defRPr/>
            </a:pPr>
            <a:r>
              <a:rPr lang="cs-CZ" sz="1800" dirty="0" smtClean="0">
                <a:latin typeface="Calibri" panose="020F0502020204030204" pitchFamily="34" charset="0"/>
              </a:rPr>
              <a:t>(podmínkou </a:t>
            </a:r>
            <a:r>
              <a:rPr lang="cs-CZ" sz="1800" dirty="0">
                <a:latin typeface="Calibri" panose="020F0502020204030204" pitchFamily="34" charset="0"/>
              </a:rPr>
              <a:t>není vytvoření nové linky </a:t>
            </a:r>
            <a:r>
              <a:rPr lang="cs-CZ" sz="1800" dirty="0" smtClean="0">
                <a:latin typeface="Calibri" panose="020F0502020204030204" pitchFamily="34" charset="0"/>
              </a:rPr>
              <a:t>KD)</a:t>
            </a:r>
            <a:endParaRPr lang="cs-CZ" sz="1800" dirty="0">
              <a:latin typeface="Calibri" panose="020F0502020204030204" pitchFamily="34" charset="0"/>
            </a:endParaRPr>
          </a:p>
          <a:p>
            <a:pPr lvl="2">
              <a:defRPr/>
            </a:pPr>
            <a:r>
              <a:rPr lang="cs-CZ" sz="1800" dirty="0">
                <a:latin typeface="Calibri" panose="020F0502020204030204" pitchFamily="34" charset="0"/>
              </a:rPr>
              <a:t>zohlednění i nepředvídaných událostí – možnost úpravy nastaveného indikátoru </a:t>
            </a:r>
          </a:p>
          <a:p>
            <a:pPr lvl="2">
              <a:defRPr/>
            </a:pPr>
            <a:r>
              <a:rPr lang="cs-CZ" sz="1800" dirty="0">
                <a:latin typeface="Calibri" panose="020F0502020204030204" pitchFamily="34" charset="0"/>
              </a:rPr>
              <a:t>jedná se </a:t>
            </a:r>
            <a:r>
              <a:rPr lang="cs-CZ" sz="1800" dirty="0" smtClean="0">
                <a:latin typeface="Calibri" panose="020F0502020204030204" pitchFamily="34" charset="0"/>
              </a:rPr>
              <a:t>o kombinovanou </a:t>
            </a:r>
            <a:r>
              <a:rPr lang="cs-CZ" sz="1800" dirty="0">
                <a:latin typeface="Calibri" panose="020F0502020204030204" pitchFamily="34" charset="0"/>
              </a:rPr>
              <a:t>dopravu silnice – železnice, nebo voda</a:t>
            </a:r>
          </a:p>
          <a:p>
            <a:pPr lvl="2">
              <a:defRPr/>
            </a:pPr>
            <a:r>
              <a:rPr lang="cs-CZ" sz="1800" dirty="0">
                <a:latin typeface="Calibri" panose="020F0502020204030204" pitchFamily="34" charset="0"/>
              </a:rPr>
              <a:t>podmínkou je přírůstek objemu přeprav v KD realizovaný pořízenými </a:t>
            </a:r>
            <a:r>
              <a:rPr lang="cs-CZ" sz="1800" dirty="0" smtClean="0">
                <a:latin typeface="Calibri" panose="020F0502020204030204" pitchFamily="34" charset="0"/>
              </a:rPr>
              <a:t>jednotkami</a:t>
            </a:r>
            <a:endParaRPr lang="cs-CZ" sz="1800" dirty="0"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DC0F-D9D6-4EB9-A4F9-243074331B15}" type="slidenum">
              <a:rPr lang="en-US" altLang="cs-CZ" smtClean="0"/>
              <a:pPr/>
              <a:t>8</a:t>
            </a:fld>
            <a:endParaRPr lang="en-US" altLang="cs-CZ" dirty="0"/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175" y="1916832"/>
            <a:ext cx="1902138" cy="25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5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03213" y="744668"/>
            <a:ext cx="3493563" cy="549381"/>
          </a:xfrm>
        </p:spPr>
        <p:txBody>
          <a:bodyPr/>
          <a:lstStyle/>
          <a:p>
            <a:r>
              <a:rPr lang="cs-CZ" dirty="0" smtClean="0"/>
              <a:t>Přepravní jednotky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400" b="1" dirty="0"/>
              <a:t>Program č. 127 73 „</a:t>
            </a:r>
            <a:r>
              <a:rPr lang="cs-CZ" sz="2400" b="1" dirty="0"/>
              <a:t>Pořízení přepravních jednotek kombinované </a:t>
            </a:r>
            <a:r>
              <a:rPr lang="cs-CZ" sz="2400" b="1" dirty="0" smtClean="0"/>
              <a:t>dopravy“</a:t>
            </a:r>
          </a:p>
          <a:p>
            <a:pPr lvl="1">
              <a:defRPr/>
            </a:pPr>
            <a:endParaRPr lang="cs-CZ" sz="2400" b="1" i="1" u="sng" dirty="0" smtClean="0">
              <a:latin typeface="Calibri" panose="020F0502020204030204" pitchFamily="34" charset="0"/>
            </a:endParaRPr>
          </a:p>
          <a:p>
            <a:pPr lvl="1">
              <a:defRPr/>
            </a:pPr>
            <a:r>
              <a:rPr lang="cs-CZ" sz="2000" b="1" i="1" u="sng" dirty="0" smtClean="0">
                <a:latin typeface="Calibri" panose="020F0502020204030204" pitchFamily="34" charset="0"/>
              </a:rPr>
              <a:t>Termíny výzvy č. 73 a náležitosti žádosti:</a:t>
            </a:r>
            <a:endParaRPr lang="cs-CZ" sz="2000" b="1" i="1" u="sng" dirty="0">
              <a:latin typeface="Calibri" panose="020F0502020204030204" pitchFamily="34" charset="0"/>
            </a:endParaRPr>
          </a:p>
          <a:p>
            <a:pPr lvl="2">
              <a:defRPr/>
            </a:pPr>
            <a:endParaRPr lang="cs-CZ" sz="1600" b="1" i="1" dirty="0" smtClean="0">
              <a:latin typeface="Calibri" panose="020F0502020204030204" pitchFamily="34" charset="0"/>
            </a:endParaRPr>
          </a:p>
          <a:p>
            <a:pPr lvl="2">
              <a:defRPr/>
            </a:pPr>
            <a:r>
              <a:rPr lang="cs-CZ" sz="1800" b="1" i="1" dirty="0" smtClean="0">
                <a:latin typeface="Calibri" panose="020F0502020204030204" pitchFamily="34" charset="0"/>
              </a:rPr>
              <a:t>Datum zpřístupnění žádosti: 14. 2. 2019</a:t>
            </a:r>
          </a:p>
          <a:p>
            <a:pPr lvl="2">
              <a:defRPr/>
            </a:pPr>
            <a:r>
              <a:rPr lang="cs-CZ" sz="1800" b="1" i="1" dirty="0" smtClean="0">
                <a:latin typeface="Calibri" panose="020F0502020204030204" pitchFamily="34" charset="0"/>
              </a:rPr>
              <a:t>Datum zahájení příjmu žádostí: 28. 2. 2019</a:t>
            </a:r>
          </a:p>
          <a:p>
            <a:pPr lvl="2">
              <a:defRPr/>
            </a:pPr>
            <a:r>
              <a:rPr lang="cs-CZ" sz="1800" b="1" i="1" dirty="0" smtClean="0">
                <a:latin typeface="Calibri" panose="020F0502020204030204" pitchFamily="34" charset="0"/>
              </a:rPr>
              <a:t>Datum ukončení příjmu žádostí: 15. 5. 2019</a:t>
            </a:r>
          </a:p>
          <a:p>
            <a:pPr lvl="2">
              <a:defRPr/>
            </a:pPr>
            <a:endParaRPr lang="cs-CZ" sz="1800" b="1" i="1" dirty="0">
              <a:latin typeface="Calibri" panose="020F0502020204030204" pitchFamily="34" charset="0"/>
            </a:endParaRPr>
          </a:p>
          <a:p>
            <a:pPr lvl="2">
              <a:defRPr/>
            </a:pPr>
            <a:r>
              <a:rPr lang="cs-CZ" sz="1800" b="1" i="1" dirty="0">
                <a:latin typeface="Calibri" panose="020F0502020204030204" pitchFamily="34" charset="0"/>
              </a:rPr>
              <a:t>Žádost o podporu vyplňuje žadatel prostřednictvím aplikace IS KP14</a:t>
            </a:r>
            <a:r>
              <a:rPr lang="cs-CZ" sz="1800" b="1" i="1" dirty="0" smtClean="0">
                <a:latin typeface="Calibri" panose="020F0502020204030204" pitchFamily="34" charset="0"/>
              </a:rPr>
              <a:t>+</a:t>
            </a:r>
            <a:br>
              <a:rPr lang="cs-CZ" sz="1800" b="1" i="1" dirty="0" smtClean="0">
                <a:latin typeface="Calibri" panose="020F0502020204030204" pitchFamily="34" charset="0"/>
              </a:rPr>
            </a:br>
            <a:r>
              <a:rPr lang="cs-CZ" sz="1800" b="1" i="1" dirty="0" smtClean="0">
                <a:latin typeface="Calibri" panose="020F0502020204030204" pitchFamily="34" charset="0"/>
              </a:rPr>
              <a:t>a je </a:t>
            </a:r>
            <a:r>
              <a:rPr lang="cs-CZ" sz="1800" b="1" i="1" dirty="0">
                <a:latin typeface="Calibri" panose="020F0502020204030204" pitchFamily="34" charset="0"/>
              </a:rPr>
              <a:t>podávána elektronickou cestou. </a:t>
            </a:r>
            <a:endParaRPr lang="cs-CZ" sz="1800" b="1" i="1" dirty="0" smtClean="0">
              <a:latin typeface="Calibri" panose="020F0502020204030204" pitchFamily="34" charset="0"/>
            </a:endParaRPr>
          </a:p>
          <a:p>
            <a:pPr lvl="2">
              <a:defRPr/>
            </a:pPr>
            <a:r>
              <a:rPr lang="cs-CZ" sz="1800" b="1" i="1" dirty="0" smtClean="0">
                <a:latin typeface="Calibri" panose="020F0502020204030204" pitchFamily="34" charset="0"/>
              </a:rPr>
              <a:t>Podrobnosti ve Specifických podmínkách</a:t>
            </a:r>
          </a:p>
          <a:p>
            <a:pPr lvl="2">
              <a:defRPr/>
            </a:pPr>
            <a:r>
              <a:rPr lang="cs-CZ" sz="1800" b="1" i="1" dirty="0" smtClean="0">
                <a:latin typeface="Calibri" panose="020F0502020204030204" pitchFamily="34" charset="0"/>
              </a:rPr>
              <a:t>Podrobnosti o Finanční analýze v </a:t>
            </a:r>
            <a:r>
              <a:rPr lang="cs-CZ" sz="1800" b="1" i="1" dirty="0">
                <a:latin typeface="Calibri" panose="020F0502020204030204" pitchFamily="34" charset="0"/>
              </a:rPr>
              <a:t>metodické příručce „Metodika </a:t>
            </a:r>
            <a:r>
              <a:rPr lang="cs-CZ" sz="1800" b="1" i="1" dirty="0" smtClean="0">
                <a:latin typeface="Calibri" panose="020F0502020204030204" pitchFamily="34" charset="0"/>
              </a:rPr>
              <a:t>pro</a:t>
            </a:r>
            <a:br>
              <a:rPr lang="cs-CZ" sz="1800" b="1" i="1" dirty="0" smtClean="0">
                <a:latin typeface="Calibri" panose="020F0502020204030204" pitchFamily="34" charset="0"/>
              </a:rPr>
            </a:br>
            <a:r>
              <a:rPr lang="cs-CZ" sz="1800" b="1" i="1" dirty="0" smtClean="0">
                <a:latin typeface="Calibri" panose="020F0502020204030204" pitchFamily="34" charset="0"/>
              </a:rPr>
              <a:t>zpracování </a:t>
            </a:r>
            <a:r>
              <a:rPr lang="cs-CZ" sz="1800" b="1" i="1" dirty="0">
                <a:latin typeface="Calibri" panose="020F0502020204030204" pitchFamily="34" charset="0"/>
              </a:rPr>
              <a:t>finanční analýzy programu</a:t>
            </a:r>
            <a:endParaRPr lang="cs-CZ" sz="1800" b="1" i="1" dirty="0" smtClean="0"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ADC0F-D9D6-4EB9-A4F9-243074331B15}" type="slidenum">
              <a:rPr lang="en-US" altLang="cs-CZ" smtClean="0"/>
              <a:pPr/>
              <a:t>9</a:t>
            </a:fld>
            <a:endParaRPr lang="en-US" altLang="cs-CZ" dirty="0"/>
          </a:p>
        </p:txBody>
      </p:sp>
      <p:pic>
        <p:nvPicPr>
          <p:cNvPr id="5" name="obrázek 2" descr="IMG_627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17" y="3593223"/>
            <a:ext cx="4172496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04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b"/>
      <a:lstStyle>
        <a:defPPr algn="r" eaLnBrk="1" hangingPunct="1">
          <a:defRPr sz="4000" b="1" dirty="0" smtClean="0">
            <a:solidFill>
              <a:srgbClr val="2C5884"/>
            </a:solidFill>
            <a:latin typeface="Corbel" panose="020B0503020204020204" pitchFamily="34" charset="0"/>
          </a:defRPr>
        </a:defPPr>
      </a:lstStyle>
    </a:spDef>
    <a:txDef>
      <a:spPr>
        <a:noFill/>
      </a:spPr>
      <a:bodyPr rIns="180000" anchor="ctr"/>
      <a:lstStyle>
        <a:defPPr algn="r" defTabSz="685800" rtl="0" eaLnBrk="1" fontAlgn="base" hangingPunct="1">
          <a:lnSpc>
            <a:spcPct val="90000"/>
          </a:lnSpc>
          <a:spcBef>
            <a:spcPct val="0"/>
          </a:spcBef>
          <a:spcAft>
            <a:spcPct val="0"/>
          </a:spcAft>
          <a:defRPr sz="4000" b="1" kern="1200" dirty="0" smtClean="0">
            <a:solidFill>
              <a:srgbClr val="2C5884"/>
            </a:solidFill>
            <a:latin typeface="Corbel" panose="020B0503020204020204" pitchFamily="34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blona.potx" id="{086D130C-0D8C-4DF2-98BC-20652D6FBCF2}" vid="{7899805E-5E2A-4CDF-99D5-ECAE5619132F}"/>
    </a:ext>
  </a:extLst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sablona prezentace O130</Template>
  <TotalTime>0</TotalTime>
  <Words>347</Words>
  <Application>Microsoft Office PowerPoint</Application>
  <PresentationFormat>Širokoúhlá obrazovka</PresentationFormat>
  <Paragraphs>105</Paragraphs>
  <Slides>10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MS PGothic</vt:lpstr>
      <vt:lpstr>Arial</vt:lpstr>
      <vt:lpstr>Calibri</vt:lpstr>
      <vt:lpstr>Calibri Light</vt:lpstr>
      <vt:lpstr>Corbel</vt:lpstr>
      <vt:lpstr>Wingdings</vt:lpstr>
      <vt:lpstr>Motiv Office</vt:lpstr>
      <vt:lpstr>Ing. Jiří Kalenský Odbor drážní a vodní dopravy</vt:lpstr>
      <vt:lpstr>O co tu běží</vt:lpstr>
      <vt:lpstr>Legislativní rámec</vt:lpstr>
      <vt:lpstr>Podpora překladišť</vt:lpstr>
      <vt:lpstr>Přepravní jednotky</vt:lpstr>
      <vt:lpstr>Přepravní jednotky</vt:lpstr>
      <vt:lpstr>Přepravní jednotky</vt:lpstr>
      <vt:lpstr>Přepravní jednotky</vt:lpstr>
      <vt:lpstr>Přepravní jednotky</vt:lpstr>
      <vt:lpstr>Kontakt: jiri.kalensky@mdcr.cz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2018-10-08T08:14:26Z</dcterms:created>
  <dcterms:modified xsi:type="dcterms:W3CDTF">2019-01-30T12:57:29Z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