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9" r:id="rId2"/>
    <p:sldId id="258" r:id="rId3"/>
    <p:sldId id="260" r:id="rId4"/>
    <p:sldId id="272" r:id="rId5"/>
    <p:sldId id="273" r:id="rId6"/>
    <p:sldId id="274" r:id="rId7"/>
    <p:sldId id="275" r:id="rId8"/>
    <p:sldId id="276" r:id="rId9"/>
    <p:sldId id="281" r:id="rId10"/>
    <p:sldId id="277" r:id="rId11"/>
    <p:sldId id="278" r:id="rId12"/>
    <p:sldId id="282" r:id="rId13"/>
    <p:sldId id="283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9" autoAdjust="0"/>
    <p:restoredTop sz="94660" autoAdjust="0"/>
  </p:normalViewPr>
  <p:slideViewPr>
    <p:cSldViewPr>
      <p:cViewPr varScale="1">
        <p:scale>
          <a:sx n="65" d="100"/>
          <a:sy n="65" d="100"/>
        </p:scale>
        <p:origin x="63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34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ilde\Pictures\Dublin\Prikksystem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4.4050681427865938E-2"/>
          <c:y val="2.0181496037477317E-2"/>
          <c:w val="0.92599450140413209"/>
          <c:h val="0.778479185183127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Media!$C$1</c:f>
              <c:strCache>
                <c:ptCount val="1"/>
                <c:pt idx="0">
                  <c:v>Media coverage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Media!$B$2:$B$7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Media!$C$2:$C$7</c:f>
              <c:numCache>
                <c:formatCode>General</c:formatCode>
                <c:ptCount val="6"/>
                <c:pt idx="0">
                  <c:v>335</c:v>
                </c:pt>
                <c:pt idx="1">
                  <c:v>854</c:v>
                </c:pt>
                <c:pt idx="2">
                  <c:v>172</c:v>
                </c:pt>
                <c:pt idx="3">
                  <c:v>243</c:v>
                </c:pt>
                <c:pt idx="4">
                  <c:v>109</c:v>
                </c:pt>
                <c:pt idx="5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3-4D5B-9B64-A02CA01FE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5249064"/>
        <c:axId val="895249392"/>
      </c:barChart>
      <c:catAx>
        <c:axId val="895249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5249392"/>
        <c:crosses val="autoZero"/>
        <c:auto val="1"/>
        <c:lblAlgn val="ctr"/>
        <c:lblOffset val="100"/>
        <c:noMultiLvlLbl val="0"/>
      </c:catAx>
      <c:valAx>
        <c:axId val="89524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5249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C7C05-C9CB-4301-A79E-E2CC40B99804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2760B-67CF-47F2-BD90-301CB636EA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145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9CDE-871D-4736-90AA-6B38E3E683C1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0A8F8-DE54-4687-87A5-A2C4E405A8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023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58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8496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080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9237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5510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59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50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3"/>
          <p:cNvSpPr>
            <a:spLocks noGrp="1"/>
          </p:cNvSpPr>
          <p:nvPr>
            <p:ph type="ctrTitle"/>
          </p:nvPr>
        </p:nvSpPr>
        <p:spPr>
          <a:xfrm>
            <a:off x="1991544" y="2348880"/>
            <a:ext cx="9784761" cy="165618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sz="3600"/>
              <a:t>Klikk for å redigere tittelstil</a:t>
            </a:r>
            <a:endParaRPr lang="nb-NO" sz="3600" dirty="0"/>
          </a:p>
        </p:txBody>
      </p:sp>
      <p:sp>
        <p:nvSpPr>
          <p:cNvPr id="17" name="Undertittel 4"/>
          <p:cNvSpPr>
            <a:spLocks noGrp="1"/>
          </p:cNvSpPr>
          <p:nvPr>
            <p:ph type="subTitle" idx="1"/>
          </p:nvPr>
        </p:nvSpPr>
        <p:spPr>
          <a:xfrm>
            <a:off x="1991544" y="4293096"/>
            <a:ext cx="9774403" cy="108012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nb-NO" sz="2400"/>
              <a:t>Klikk for å redigere undertittelstil i malen</a:t>
            </a:r>
            <a:endParaRPr lang="nb-NO" sz="24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6D61F0E-55E0-4E34-A77A-8F6865FC1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161" y="2262860"/>
            <a:ext cx="1277390" cy="127739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D2C3FED-9A7B-49CE-8B7A-C9C51D9EDA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96971" y="265408"/>
            <a:ext cx="1159669" cy="862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88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330693" y="1931391"/>
            <a:ext cx="11526575" cy="460187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919537" y="1265297"/>
            <a:ext cx="9937732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19537" y="924717"/>
            <a:ext cx="9937731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C3166-6758-48A4-B49C-F9932EA75A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436F438-CDE3-402C-9EA0-62FD69DE0E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161" y="332656"/>
            <a:ext cx="1277390" cy="127739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19EC531-CE93-44DD-B86A-703E661483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04512" y="265408"/>
            <a:ext cx="1159669" cy="8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1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9439" y="891258"/>
            <a:ext cx="11528513" cy="5634086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C802B-AE49-47BB-AF14-1B113F366F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D002B-773B-415D-A15F-838EC065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39" y="260648"/>
            <a:ext cx="10591098" cy="46913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99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3407" y="1280230"/>
            <a:ext cx="11511064" cy="52451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C802B-AE49-47BB-AF14-1B113F366F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077159C-DBF6-442C-A3C5-41944505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048" y="633332"/>
            <a:ext cx="11510423" cy="46913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nb-NO" dirty="0"/>
              <a:t>Klikk </a:t>
            </a:r>
            <a:r>
              <a:rPr lang="nb-NO" dirty="0" err="1"/>
              <a:t>forå</a:t>
            </a:r>
            <a:r>
              <a:rPr lang="nb-NO" dirty="0"/>
              <a:t> redigere tittelstil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26815A86-A95A-4C74-A68C-4F9E42D1C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048" y="273332"/>
            <a:ext cx="10730504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75668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334048" y="886576"/>
            <a:ext cx="4353152" cy="563876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021248" y="886576"/>
            <a:ext cx="6826352" cy="5638768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88EBAF-9C54-44D6-A577-E1A0E57E207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5541F6-4938-4A31-A761-6CF43C786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334047" y="872853"/>
            <a:ext cx="6830847" cy="565249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B3CE8-555C-44D7-85B6-B6DA83CF5DF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lassholder for tekst 14">
            <a:extLst>
              <a:ext uri="{FF2B5EF4-FFF2-40B4-BE49-F238E27FC236}">
                <a16:creationId xmlns:a16="http://schemas.microsoft.com/office/drawing/2014/main" id="{C3E599A1-5146-41A3-BE13-34958A32D1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03301" y="1256029"/>
            <a:ext cx="4341170" cy="533528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71278FDF-39F6-4061-8656-BEA346424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4589" y="1004090"/>
            <a:ext cx="4249882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10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Forklaringstekst</a:t>
            </a:r>
          </a:p>
        </p:txBody>
      </p:sp>
      <p:sp>
        <p:nvSpPr>
          <p:cNvPr id="18" name="Plassholder for tekst 10">
            <a:extLst>
              <a:ext uri="{FF2B5EF4-FFF2-40B4-BE49-F238E27FC236}">
                <a16:creationId xmlns:a16="http://schemas.microsoft.com/office/drawing/2014/main" id="{3142A14B-945D-464F-952A-9E10473F8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03301" y="1011196"/>
            <a:ext cx="813473" cy="240704"/>
          </a:xfrm>
          <a:solidFill>
            <a:srgbClr val="58B02C"/>
          </a:solidFill>
        </p:spPr>
        <p:txBody>
          <a:bodyPr wrap="squar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Infotittel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875BC3-0E29-49E5-9AD9-11B42FC59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158" y="908720"/>
            <a:ext cx="7013043" cy="1944216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048" y="3140968"/>
            <a:ext cx="6990526" cy="642744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7670249" y="908720"/>
            <a:ext cx="4187703" cy="4608512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856A7-7EEC-4642-9A86-F29893BDB93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334048" y="879631"/>
            <a:ext cx="11510423" cy="5646386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1F6929-0DBD-4A27-B027-FC2A21E6776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22DAE62-E13E-456F-BD91-A461A076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ma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334048" y="332655"/>
            <a:ext cx="11510423" cy="619268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6F6A84-C71A-4C0B-AAFE-6E0BC1827EB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CD917-89A0-43DB-91C1-0A143B66A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44471" y="6669360"/>
            <a:ext cx="346297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34048" y="237393"/>
            <a:ext cx="1058517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35360" y="872853"/>
            <a:ext cx="11509109" cy="56524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E33350B-583B-4B63-9AF5-1975100476E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92321" y="236262"/>
            <a:ext cx="764319" cy="568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71" r:id="rId3"/>
    <p:sldLayoutId id="2147483673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2" r:id="rId10"/>
  </p:sldLayoutIdLst>
  <p:hf sldNum="0" hdr="0" ftr="0"/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4909EBD-0AA1-4193-BFC8-8C563629E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</a:t>
            </a: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ot double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penalty</a:t>
            </a: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points for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inexperienced</a:t>
            </a: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drivers, campains and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education</a:t>
            </a:r>
            <a:endParaRPr lang="en-GB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55F2AC5D-3A26-4FEA-8579-6E0D5E7C62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B88EB7-23DF-4D27-BECE-97885553F4F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5" b="10035"/>
          <a:stretch>
            <a:fillRect/>
          </a:stretch>
        </p:blipFill>
        <p:spPr bwMode="auto">
          <a:xfrm>
            <a:off x="930953" y="1988840"/>
            <a:ext cx="10585176" cy="422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0C9A544-6290-48C2-ADA9-04F3E32EE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3429000"/>
            <a:ext cx="3577888" cy="21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12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7450BC8-4E04-42ED-B83C-C0E0942D9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39" y="4005064"/>
            <a:ext cx="11528513" cy="2520280"/>
          </a:xfrm>
        </p:spPr>
        <p:txBody>
          <a:bodyPr>
            <a:normAutofit fontScale="92500" lnSpcReduction="10000"/>
          </a:bodyPr>
          <a:lstStyle/>
          <a:p>
            <a:r>
              <a:rPr lang="nb-NO" dirty="0" err="1"/>
              <a:t>Result</a:t>
            </a:r>
            <a:r>
              <a:rPr lang="nb-NO" dirty="0"/>
              <a:t>;</a:t>
            </a:r>
          </a:p>
          <a:p>
            <a:endParaRPr lang="nb-NO" dirty="0"/>
          </a:p>
          <a:p>
            <a:pPr lvl="1"/>
            <a:r>
              <a:rPr lang="nb-NO" dirty="0"/>
              <a:t>The </a:t>
            </a:r>
            <a:r>
              <a:rPr lang="nb-NO" dirty="0" err="1"/>
              <a:t>decrease</a:t>
            </a:r>
            <a:r>
              <a:rPr lang="nb-NO" dirty="0"/>
              <a:t> in </a:t>
            </a:r>
            <a:r>
              <a:rPr lang="nb-NO" dirty="0" err="1"/>
              <a:t>police</a:t>
            </a:r>
            <a:r>
              <a:rPr lang="nb-NO" dirty="0"/>
              <a:t> </a:t>
            </a:r>
            <a:r>
              <a:rPr lang="nb-NO" dirty="0" err="1"/>
              <a:t>reported</a:t>
            </a:r>
            <a:r>
              <a:rPr lang="nb-NO" dirty="0"/>
              <a:t> </a:t>
            </a:r>
            <a:r>
              <a:rPr lang="nb-NO" dirty="0" err="1"/>
              <a:t>crashes</a:t>
            </a:r>
            <a:r>
              <a:rPr lang="nb-NO" dirty="0"/>
              <a:t> per </a:t>
            </a:r>
            <a:r>
              <a:rPr lang="nb-NO" dirty="0" err="1"/>
              <a:t>license</a:t>
            </a:r>
            <a:r>
              <a:rPr lang="nb-NO" dirty="0"/>
              <a:t> </a:t>
            </a:r>
            <a:r>
              <a:rPr lang="nb-NO" dirty="0" err="1"/>
              <a:t>was</a:t>
            </a:r>
            <a:r>
              <a:rPr lang="nb-NO" dirty="0"/>
              <a:t> </a:t>
            </a:r>
            <a:r>
              <a:rPr lang="nb-NO" dirty="0" err="1"/>
              <a:t>significantly</a:t>
            </a:r>
            <a:r>
              <a:rPr lang="nb-NO" dirty="0"/>
              <a:t> </a:t>
            </a:r>
            <a:r>
              <a:rPr lang="nb-NO" dirty="0" err="1"/>
              <a:t>larger</a:t>
            </a:r>
            <a:r>
              <a:rPr lang="nb-NO" dirty="0"/>
              <a:t> </a:t>
            </a:r>
            <a:r>
              <a:rPr lang="nb-NO" dirty="0" err="1"/>
              <a:t>among</a:t>
            </a:r>
            <a:r>
              <a:rPr lang="nb-NO" dirty="0"/>
              <a:t> 18- and 19-years old drivers </a:t>
            </a:r>
            <a:r>
              <a:rPr lang="nb-NO" dirty="0" err="1"/>
              <a:t>than</a:t>
            </a:r>
            <a:r>
              <a:rPr lang="nb-NO" dirty="0"/>
              <a:t> </a:t>
            </a:r>
            <a:r>
              <a:rPr lang="nb-NO" dirty="0" err="1"/>
              <a:t>among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remaining</a:t>
            </a:r>
            <a:r>
              <a:rPr lang="nb-NO" dirty="0"/>
              <a:t> driver </a:t>
            </a:r>
            <a:r>
              <a:rPr lang="nb-NO" dirty="0" err="1"/>
              <a:t>population</a:t>
            </a:r>
            <a:r>
              <a:rPr lang="nb-NO" dirty="0"/>
              <a:t> (44% vs. 35% </a:t>
            </a:r>
            <a:r>
              <a:rPr lang="nb-NO" dirty="0" err="1"/>
              <a:t>decrease</a:t>
            </a:r>
            <a:r>
              <a:rPr lang="nb-NO" dirty="0"/>
              <a:t>)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The </a:t>
            </a:r>
            <a:r>
              <a:rPr lang="nb-NO" dirty="0" err="1"/>
              <a:t>decrease</a:t>
            </a:r>
            <a:r>
              <a:rPr lang="nb-NO" dirty="0"/>
              <a:t> in </a:t>
            </a:r>
            <a:r>
              <a:rPr lang="nb-NO" dirty="0" err="1"/>
              <a:t>insurance</a:t>
            </a:r>
            <a:r>
              <a:rPr lang="nb-NO" dirty="0"/>
              <a:t> </a:t>
            </a:r>
            <a:r>
              <a:rPr lang="nb-NO" dirty="0" err="1"/>
              <a:t>reported</a:t>
            </a:r>
            <a:r>
              <a:rPr lang="nb-NO" dirty="0"/>
              <a:t> </a:t>
            </a:r>
            <a:r>
              <a:rPr lang="nb-NO" dirty="0" err="1"/>
              <a:t>accidents</a:t>
            </a:r>
            <a:r>
              <a:rPr lang="nb-NO" dirty="0"/>
              <a:t> </a:t>
            </a:r>
            <a:r>
              <a:rPr lang="nb-NO" dirty="0" err="1"/>
              <a:t>was</a:t>
            </a:r>
            <a:r>
              <a:rPr lang="nb-NO" dirty="0"/>
              <a:t> </a:t>
            </a:r>
            <a:r>
              <a:rPr lang="nb-NO" dirty="0" err="1"/>
              <a:t>significantly</a:t>
            </a:r>
            <a:r>
              <a:rPr lang="nb-NO" dirty="0"/>
              <a:t> </a:t>
            </a:r>
            <a:r>
              <a:rPr lang="nb-NO" dirty="0" err="1"/>
              <a:t>largeramong</a:t>
            </a:r>
            <a:r>
              <a:rPr lang="nb-NO" dirty="0"/>
              <a:t> 18- and 19-years old drivers </a:t>
            </a:r>
            <a:r>
              <a:rPr lang="nb-NO" dirty="0" err="1"/>
              <a:t>than</a:t>
            </a:r>
            <a:r>
              <a:rPr lang="nb-NO" dirty="0"/>
              <a:t> </a:t>
            </a:r>
            <a:r>
              <a:rPr lang="nb-NO" dirty="0" err="1"/>
              <a:t>among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remaining</a:t>
            </a:r>
            <a:r>
              <a:rPr lang="nb-NO" dirty="0"/>
              <a:t> driver </a:t>
            </a:r>
            <a:r>
              <a:rPr lang="nb-NO" dirty="0" err="1"/>
              <a:t>population</a:t>
            </a:r>
            <a:r>
              <a:rPr lang="nb-NO" dirty="0"/>
              <a:t> (20% vs. 0,5% </a:t>
            </a:r>
            <a:r>
              <a:rPr lang="nb-NO" dirty="0" err="1"/>
              <a:t>decrease</a:t>
            </a:r>
            <a:r>
              <a:rPr lang="nb-NO" dirty="0"/>
              <a:t>)</a:t>
            </a:r>
          </a:p>
          <a:p>
            <a:pPr lvl="1"/>
            <a:endParaRPr lang="nb-NO" dirty="0"/>
          </a:p>
          <a:p>
            <a:pPr lvl="2"/>
            <a:r>
              <a:rPr lang="nb-NO" sz="1900" dirty="0" err="1"/>
              <a:t>There</a:t>
            </a:r>
            <a:r>
              <a:rPr lang="nb-NO" sz="1900" dirty="0"/>
              <a:t> </a:t>
            </a:r>
            <a:r>
              <a:rPr lang="nb-NO" sz="1900" dirty="0" err="1"/>
              <a:t>may</a:t>
            </a:r>
            <a:r>
              <a:rPr lang="nb-NO" sz="1900" dirty="0"/>
              <a:t> be alternative </a:t>
            </a:r>
            <a:r>
              <a:rPr lang="nb-NO" sz="1900" dirty="0" err="1"/>
              <a:t>explantations</a:t>
            </a:r>
            <a:r>
              <a:rPr lang="nb-NO" sz="1900" dirty="0"/>
              <a:t> </a:t>
            </a:r>
            <a:r>
              <a:rPr lang="nb-NO" sz="1900" dirty="0" err="1"/>
              <a:t>but</a:t>
            </a:r>
            <a:r>
              <a:rPr lang="nb-NO" sz="1900" dirty="0"/>
              <a:t> </a:t>
            </a:r>
            <a:r>
              <a:rPr lang="nb-NO" sz="1900" dirty="0" err="1"/>
              <a:t>these</a:t>
            </a:r>
            <a:r>
              <a:rPr lang="nb-NO" sz="1900" dirty="0"/>
              <a:t> </a:t>
            </a:r>
            <a:r>
              <a:rPr lang="nb-NO" sz="1900" dirty="0" err="1"/>
              <a:t>results</a:t>
            </a:r>
            <a:r>
              <a:rPr lang="nb-NO" sz="1900" dirty="0"/>
              <a:t> </a:t>
            </a:r>
            <a:r>
              <a:rPr lang="nb-NO" sz="1900" dirty="0" err="1"/>
              <a:t>are</a:t>
            </a:r>
            <a:r>
              <a:rPr lang="nb-NO" sz="1900" dirty="0"/>
              <a:t> </a:t>
            </a:r>
            <a:r>
              <a:rPr lang="nb-NO" sz="1900" dirty="0" err="1"/>
              <a:t>consistent</a:t>
            </a:r>
            <a:r>
              <a:rPr lang="nb-NO" sz="1900" dirty="0"/>
              <a:t> </a:t>
            </a:r>
            <a:r>
              <a:rPr lang="nb-NO" sz="1900" dirty="0" err="1"/>
              <a:t>with</a:t>
            </a:r>
            <a:r>
              <a:rPr lang="nb-NO" sz="1900" dirty="0"/>
              <a:t> a positive </a:t>
            </a:r>
            <a:r>
              <a:rPr lang="nb-NO" sz="1900" dirty="0" err="1"/>
              <a:t>effect</a:t>
            </a:r>
            <a:r>
              <a:rPr lang="nb-NO" sz="1900" dirty="0"/>
              <a:t> </a:t>
            </a:r>
            <a:r>
              <a:rPr lang="nb-NO" sz="1900" dirty="0" err="1"/>
              <a:t>of</a:t>
            </a:r>
            <a:r>
              <a:rPr lang="nb-NO" sz="1900" dirty="0"/>
              <a:t> </a:t>
            </a:r>
            <a:r>
              <a:rPr lang="nb-NO" sz="1900" dirty="0" err="1"/>
              <a:t>the</a:t>
            </a:r>
            <a:r>
              <a:rPr lang="nb-NO" sz="1900" dirty="0"/>
              <a:t> </a:t>
            </a:r>
            <a:r>
              <a:rPr lang="nb-NO" sz="1900" dirty="0" err="1"/>
              <a:t>demerit</a:t>
            </a:r>
            <a:r>
              <a:rPr lang="nb-NO" sz="1900" dirty="0"/>
              <a:t> </a:t>
            </a:r>
            <a:r>
              <a:rPr lang="nb-NO" sz="1900" dirty="0" err="1"/>
              <a:t>point</a:t>
            </a:r>
            <a:r>
              <a:rPr lang="nb-NO" sz="1900" dirty="0"/>
              <a:t> system, and </a:t>
            </a:r>
            <a:r>
              <a:rPr lang="nb-NO" sz="1900" dirty="0" err="1"/>
              <a:t>even</a:t>
            </a:r>
            <a:r>
              <a:rPr lang="nb-NO" sz="1900" dirty="0"/>
              <a:t> </a:t>
            </a:r>
            <a:r>
              <a:rPr lang="nb-NO" sz="1900" dirty="0" err="1"/>
              <a:t>better</a:t>
            </a:r>
            <a:r>
              <a:rPr lang="nb-NO" sz="1900" dirty="0"/>
              <a:t> </a:t>
            </a:r>
            <a:r>
              <a:rPr lang="nb-NO" sz="1900" dirty="0" err="1"/>
              <a:t>results</a:t>
            </a:r>
            <a:r>
              <a:rPr lang="nb-NO" sz="1900" dirty="0"/>
              <a:t> for </a:t>
            </a:r>
            <a:r>
              <a:rPr lang="nb-NO" sz="1900" dirty="0" err="1"/>
              <a:t>the</a:t>
            </a:r>
            <a:r>
              <a:rPr lang="nb-NO" sz="1900" dirty="0"/>
              <a:t> </a:t>
            </a:r>
            <a:r>
              <a:rPr lang="nb-NO" sz="1900" dirty="0" err="1"/>
              <a:t>novice</a:t>
            </a:r>
            <a:r>
              <a:rPr lang="nb-NO" sz="1900" dirty="0"/>
              <a:t> drivers.</a:t>
            </a:r>
          </a:p>
          <a:p>
            <a:pPr lvl="2"/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EB375A4-395E-49E9-8197-076D448D3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Analysis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crash</a:t>
            </a:r>
            <a:r>
              <a:rPr lang="nb-NO" dirty="0"/>
              <a:t> data; (TØI 1523/2016) </a:t>
            </a:r>
            <a:br>
              <a:rPr lang="nb-NO" dirty="0"/>
            </a:b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BC9F532-4551-4E82-908C-3ABD94542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268760"/>
            <a:ext cx="5148491" cy="1956357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DAF2566-E235-4D23-BD2D-4B6648D06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948" y="2132856"/>
            <a:ext cx="6096000" cy="2279409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B97C0143-5C7B-4044-A5C8-686DED5FFF4A}"/>
              </a:ext>
            </a:extLst>
          </p:cNvPr>
          <p:cNvSpPr txBox="1"/>
          <p:nvPr/>
        </p:nvSpPr>
        <p:spPr>
          <a:xfrm>
            <a:off x="1160492" y="89942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Police </a:t>
            </a:r>
            <a:r>
              <a:rPr lang="nb-NO" dirty="0" err="1"/>
              <a:t>reported</a:t>
            </a:r>
            <a:r>
              <a:rPr lang="nb-NO" dirty="0"/>
              <a:t> injurie </a:t>
            </a:r>
            <a:r>
              <a:rPr lang="nb-NO" dirty="0" err="1"/>
              <a:t>accidents</a:t>
            </a:r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4004058A-E3C2-493C-8176-92D3B9AAA387}"/>
              </a:ext>
            </a:extLst>
          </p:cNvPr>
          <p:cNvSpPr txBox="1"/>
          <p:nvPr/>
        </p:nvSpPr>
        <p:spPr>
          <a:xfrm>
            <a:off x="6600056" y="162880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Accidents</a:t>
            </a:r>
            <a:r>
              <a:rPr lang="nb-NO" dirty="0"/>
              <a:t> </a:t>
            </a:r>
            <a:r>
              <a:rPr lang="nb-NO" dirty="0" err="1"/>
              <a:t>reported</a:t>
            </a:r>
            <a:r>
              <a:rPr lang="nb-NO" dirty="0"/>
              <a:t> to Insurance </a:t>
            </a:r>
            <a:r>
              <a:rPr lang="nb-NO" dirty="0" err="1"/>
              <a:t>companies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280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4D8F4FA-18EE-4A2A-A936-9CA3F1C39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39" y="1700808"/>
            <a:ext cx="11528513" cy="4824536"/>
          </a:xfrm>
        </p:spPr>
        <p:txBody>
          <a:bodyPr/>
          <a:lstStyle/>
          <a:p>
            <a:r>
              <a:rPr lang="nb-NO" dirty="0" err="1"/>
              <a:t>Majority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drivers </a:t>
            </a:r>
            <a:r>
              <a:rPr lang="nb-NO" dirty="0" err="1"/>
              <a:t>know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certain</a:t>
            </a:r>
            <a:r>
              <a:rPr lang="nb-NO" dirty="0"/>
              <a:t> </a:t>
            </a:r>
            <a:r>
              <a:rPr lang="nb-NO" dirty="0" err="1"/>
              <a:t>specified</a:t>
            </a:r>
            <a:r>
              <a:rPr lang="nb-NO" dirty="0"/>
              <a:t> </a:t>
            </a:r>
            <a:r>
              <a:rPr lang="nb-NO" dirty="0" err="1"/>
              <a:t>violations</a:t>
            </a:r>
            <a:r>
              <a:rPr lang="nb-NO" dirty="0"/>
              <a:t> </a:t>
            </a:r>
            <a:r>
              <a:rPr lang="nb-NO" dirty="0" err="1"/>
              <a:t>result</a:t>
            </a:r>
            <a:r>
              <a:rPr lang="nb-NO" dirty="0"/>
              <a:t> in </a:t>
            </a:r>
            <a:r>
              <a:rPr lang="nb-NO" dirty="0" err="1"/>
              <a:t>dots</a:t>
            </a:r>
            <a:endParaRPr lang="nb-NO" dirty="0"/>
          </a:p>
          <a:p>
            <a:pPr lvl="1"/>
            <a:r>
              <a:rPr lang="nb-NO" dirty="0" err="1"/>
              <a:t>Few</a:t>
            </a:r>
            <a:r>
              <a:rPr lang="nb-NO" dirty="0"/>
              <a:t> </a:t>
            </a:r>
            <a:r>
              <a:rPr lang="nb-NO" dirty="0" err="1"/>
              <a:t>could</a:t>
            </a:r>
            <a:r>
              <a:rPr lang="nb-NO" dirty="0"/>
              <a:t> tell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correct</a:t>
            </a:r>
            <a:r>
              <a:rPr lang="nb-NO" dirty="0"/>
              <a:t> </a:t>
            </a:r>
            <a:r>
              <a:rPr lang="nb-NO" dirty="0" err="1"/>
              <a:t>number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dots</a:t>
            </a:r>
            <a:r>
              <a:rPr lang="nb-NO" dirty="0"/>
              <a:t>.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r>
              <a:rPr lang="nb-NO" dirty="0" err="1"/>
              <a:t>Survay</a:t>
            </a:r>
            <a:r>
              <a:rPr lang="nb-NO" dirty="0"/>
              <a:t> </a:t>
            </a:r>
            <a:r>
              <a:rPr lang="nb-NO" dirty="0" err="1"/>
              <a:t>confirm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results</a:t>
            </a:r>
            <a:r>
              <a:rPr lang="nb-NO" dirty="0"/>
              <a:t> from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analysis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register data </a:t>
            </a:r>
            <a:r>
              <a:rPr lang="nb-NO" dirty="0" err="1"/>
              <a:t>regarding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tendency</a:t>
            </a:r>
            <a:r>
              <a:rPr lang="nb-NO" dirty="0"/>
              <a:t> </a:t>
            </a:r>
            <a:r>
              <a:rPr lang="nb-NO" dirty="0" err="1"/>
              <a:t>thet</a:t>
            </a:r>
            <a:r>
              <a:rPr lang="nb-NO" dirty="0"/>
              <a:t> drivers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four</a:t>
            </a:r>
            <a:r>
              <a:rPr lang="nb-NO" dirty="0"/>
              <a:t> or more </a:t>
            </a:r>
            <a:r>
              <a:rPr lang="nb-NO" dirty="0" err="1"/>
              <a:t>demerit</a:t>
            </a:r>
            <a:r>
              <a:rPr lang="nb-NO" dirty="0"/>
              <a:t> points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behaviour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Even </a:t>
            </a:r>
            <a:r>
              <a:rPr lang="nb-NO" dirty="0" err="1"/>
              <a:t>amoung</a:t>
            </a:r>
            <a:r>
              <a:rPr lang="nb-NO" dirty="0"/>
              <a:t> drivers </a:t>
            </a:r>
            <a:r>
              <a:rPr lang="nb-NO" dirty="0" err="1"/>
              <a:t>without</a:t>
            </a:r>
            <a:r>
              <a:rPr lang="nb-NO" dirty="0"/>
              <a:t> </a:t>
            </a:r>
            <a:r>
              <a:rPr lang="nb-NO" dirty="0" err="1"/>
              <a:t>dots</a:t>
            </a:r>
            <a:r>
              <a:rPr lang="nb-NO" dirty="0"/>
              <a:t> </a:t>
            </a:r>
            <a:r>
              <a:rPr lang="nb-NO" dirty="0" err="1"/>
              <a:t>there</a:t>
            </a:r>
            <a:r>
              <a:rPr lang="nb-NO" dirty="0"/>
              <a:t> is a </a:t>
            </a:r>
            <a:r>
              <a:rPr lang="nb-NO" dirty="0" err="1"/>
              <a:t>considerable</a:t>
            </a:r>
            <a:r>
              <a:rPr lang="nb-NO" dirty="0"/>
              <a:t> </a:t>
            </a:r>
            <a:r>
              <a:rPr lang="nb-NO" dirty="0" err="1"/>
              <a:t>share</a:t>
            </a:r>
            <a:r>
              <a:rPr lang="nb-NO" dirty="0"/>
              <a:t> </a:t>
            </a:r>
            <a:r>
              <a:rPr lang="nb-NO" dirty="0" err="1"/>
              <a:t>who</a:t>
            </a:r>
            <a:r>
              <a:rPr lang="nb-NO" dirty="0"/>
              <a:t> report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their</a:t>
            </a:r>
            <a:r>
              <a:rPr lang="nb-NO" dirty="0"/>
              <a:t> driving is </a:t>
            </a:r>
            <a:r>
              <a:rPr lang="nb-NO" dirty="0" err="1"/>
              <a:t>influenced</a:t>
            </a:r>
            <a:r>
              <a:rPr lang="nb-NO" dirty="0"/>
              <a:t> by a </a:t>
            </a:r>
            <a:r>
              <a:rPr lang="nb-NO" dirty="0" err="1"/>
              <a:t>fear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demerit</a:t>
            </a:r>
            <a:r>
              <a:rPr lang="nb-NO" dirty="0"/>
              <a:t> points.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21B2114-4737-4AEF-BE18-7C773BB49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39" y="260648"/>
            <a:ext cx="10591098" cy="936104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Questionnaires</a:t>
            </a:r>
            <a:r>
              <a:rPr lang="nb-NO" dirty="0"/>
              <a:t> </a:t>
            </a:r>
            <a:r>
              <a:rPr lang="nb-NO" dirty="0" err="1"/>
              <a:t>among</a:t>
            </a:r>
            <a:r>
              <a:rPr lang="nb-NO" dirty="0"/>
              <a:t> drivers in general and drivers </a:t>
            </a:r>
            <a:r>
              <a:rPr lang="nb-NO" dirty="0" err="1"/>
              <a:t>having</a:t>
            </a:r>
            <a:r>
              <a:rPr lang="nb-NO" dirty="0"/>
              <a:t> </a:t>
            </a:r>
            <a:r>
              <a:rPr lang="nb-NO" dirty="0" err="1"/>
              <a:t>incurred</a:t>
            </a:r>
            <a:r>
              <a:rPr lang="nb-NO" dirty="0"/>
              <a:t> </a:t>
            </a:r>
            <a:r>
              <a:rPr lang="nb-NO" dirty="0" err="1"/>
              <a:t>demerit</a:t>
            </a:r>
            <a:r>
              <a:rPr lang="nb-NO" dirty="0"/>
              <a:t> points</a:t>
            </a:r>
            <a:br>
              <a:rPr lang="nb-NO" dirty="0"/>
            </a:br>
            <a:r>
              <a:rPr lang="nb-NO" dirty="0"/>
              <a:t>(TØI 1523/2016)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4680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01652AA-72CC-4D64-BAF2-354DFF5F6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39" y="955075"/>
            <a:ext cx="11528513" cy="2473925"/>
          </a:xfrm>
        </p:spPr>
        <p:txBody>
          <a:bodyPr/>
          <a:lstStyle/>
          <a:p>
            <a:r>
              <a:rPr lang="nb-NO" dirty="0"/>
              <a:t>Target </a:t>
            </a:r>
            <a:r>
              <a:rPr lang="nb-NO" dirty="0" err="1"/>
              <a:t>group</a:t>
            </a:r>
            <a:r>
              <a:rPr lang="nb-NO" dirty="0"/>
              <a:t>, Boys 18-24</a:t>
            </a:r>
          </a:p>
          <a:p>
            <a:r>
              <a:rPr lang="nb-NO" dirty="0"/>
              <a:t>Goal, </a:t>
            </a:r>
            <a:r>
              <a:rPr lang="en-US" dirty="0"/>
              <a:t>Make it socially unacceptable to drive too fast</a:t>
            </a:r>
          </a:p>
          <a:p>
            <a:pPr lvl="1"/>
            <a:r>
              <a:rPr lang="en-US" dirty="0"/>
              <a:t>motivate people to want to change their behavior by creating an understanding of the connection between speed and risk</a:t>
            </a:r>
            <a:endParaRPr lang="nb-NO" dirty="0"/>
          </a:p>
          <a:p>
            <a:r>
              <a:rPr lang="nb-NO" dirty="0" err="1"/>
              <a:t>We</a:t>
            </a:r>
            <a:r>
              <a:rPr lang="nb-NO" dirty="0"/>
              <a:t> used films and </a:t>
            </a:r>
            <a:r>
              <a:rPr lang="nb-NO" dirty="0" err="1"/>
              <a:t>influencers</a:t>
            </a:r>
            <a:endParaRPr lang="nb-NO" dirty="0"/>
          </a:p>
          <a:p>
            <a:pPr lvl="1"/>
            <a:endParaRPr lang="nb-NO" dirty="0"/>
          </a:p>
          <a:p>
            <a:pPr lvl="1"/>
            <a:r>
              <a:rPr lang="nb-NO" dirty="0"/>
              <a:t>It is impossible to </a:t>
            </a:r>
            <a:r>
              <a:rPr lang="nb-NO" dirty="0" err="1"/>
              <a:t>measure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exact</a:t>
            </a:r>
            <a:r>
              <a:rPr lang="nb-NO" dirty="0"/>
              <a:t> </a:t>
            </a:r>
            <a:r>
              <a:rPr lang="nb-NO" dirty="0" err="1"/>
              <a:t>effect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campain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it </a:t>
            </a:r>
            <a:r>
              <a:rPr lang="nb-NO" dirty="0" err="1"/>
              <a:t>was</a:t>
            </a:r>
            <a:r>
              <a:rPr lang="nb-NO" dirty="0"/>
              <a:t> </a:t>
            </a:r>
            <a:r>
              <a:rPr lang="en-GB" dirty="0"/>
              <a:t>certainly</a:t>
            </a:r>
            <a:r>
              <a:rPr lang="nb-NO" dirty="0"/>
              <a:t> not negative</a:t>
            </a:r>
            <a:endParaRPr lang="en-US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B8310A5-517C-4901-B544-A1390551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Speed </a:t>
            </a:r>
            <a:r>
              <a:rPr lang="nb-NO" dirty="0" err="1"/>
              <a:t>campaign</a:t>
            </a:r>
            <a:r>
              <a:rPr lang="nb-NO" dirty="0"/>
              <a:t>, 2014-2017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660D27-10FA-45A6-9079-E8A25B1D7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307" y="3658221"/>
            <a:ext cx="543877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988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994A5E4-27DF-4DBD-B261-7E3681421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976" y="891258"/>
            <a:ext cx="5977976" cy="5634086"/>
          </a:xfrm>
        </p:spPr>
        <p:txBody>
          <a:bodyPr/>
          <a:lstStyle/>
          <a:p>
            <a:r>
              <a:rPr lang="nb-NO" dirty="0" err="1"/>
              <a:t>Experience</a:t>
            </a:r>
            <a:endParaRPr lang="nb-NO" dirty="0"/>
          </a:p>
          <a:p>
            <a:pPr lvl="1"/>
            <a:r>
              <a:rPr lang="en-US" dirty="0"/>
              <a:t>The risk decreases rapidly in the first period</a:t>
            </a:r>
          </a:p>
          <a:p>
            <a:pPr lvl="1"/>
            <a:r>
              <a:rPr lang="en-US" dirty="0"/>
              <a:t>Experience changes behavior</a:t>
            </a:r>
          </a:p>
          <a:p>
            <a:r>
              <a:rPr lang="nb-NO" dirty="0" err="1"/>
              <a:t>traffic</a:t>
            </a:r>
            <a:r>
              <a:rPr lang="nb-NO" dirty="0"/>
              <a:t> skills</a:t>
            </a:r>
          </a:p>
          <a:p>
            <a:pPr lvl="1"/>
            <a:r>
              <a:rPr lang="en-US" dirty="0"/>
              <a:t>It is defined as knowledge, skill, attitude and motivation</a:t>
            </a:r>
          </a:p>
          <a:p>
            <a:r>
              <a:rPr lang="en-US" dirty="0"/>
              <a:t>Compulsory training and quantity training</a:t>
            </a:r>
          </a:p>
          <a:p>
            <a:pPr lvl="1"/>
            <a:r>
              <a:rPr lang="en-US" dirty="0"/>
              <a:t>The principle is that what we can measure on the driving test is essentially not compulsory material</a:t>
            </a:r>
          </a:p>
          <a:p>
            <a:pPr lvl="1"/>
            <a:endParaRPr lang="en-US" dirty="0"/>
          </a:p>
          <a:p>
            <a:r>
              <a:rPr lang="en-US" dirty="0"/>
              <a:t>Compulsory training and non-compulsory training</a:t>
            </a:r>
          </a:p>
          <a:p>
            <a:pPr lvl="1"/>
            <a:r>
              <a:rPr lang="en-US" dirty="0"/>
              <a:t>Step 1 - aimed at the pupils' understanding of risk and the traffic system, mandatory</a:t>
            </a:r>
          </a:p>
          <a:p>
            <a:pPr lvl="1"/>
            <a:r>
              <a:rPr lang="en-US" dirty="0"/>
              <a:t>Step 2 - learn to master the car in purely driving techniques, mandatory end of step</a:t>
            </a:r>
          </a:p>
          <a:p>
            <a:pPr lvl="1"/>
            <a:r>
              <a:rPr lang="en-US" dirty="0"/>
              <a:t>Step 3 - the goals aimed at the student's learning and driving in traffic, mandatory test at end</a:t>
            </a:r>
          </a:p>
          <a:p>
            <a:pPr lvl="1"/>
            <a:r>
              <a:rPr lang="en-US" dirty="0"/>
              <a:t>Step 4 - The objectives in stage 4 are mainly aimed at the students' understanding of risk and the traffic system, as in stage 1</a:t>
            </a:r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E4C0051-BA56-464E-807B-91C3EDF17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Driver </a:t>
            </a:r>
            <a:r>
              <a:rPr lang="en-GB" dirty="0"/>
              <a:t>education</a:t>
            </a:r>
            <a:r>
              <a:rPr lang="nb-NO" dirty="0"/>
              <a:t> in Norway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A82D5E-8DA3-4A92-9E64-031698AAA69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1424" y="1186629"/>
            <a:ext cx="3812924" cy="4484742"/>
            <a:chOff x="1418" y="72"/>
            <a:chExt cx="12419" cy="10202"/>
          </a:xfrm>
        </p:grpSpPr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5A7DC888-AA9A-40BF-8EEF-4A65A470F8C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18" y="72"/>
              <a:ext cx="12419" cy="10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881965-4D08-43FB-86DF-8CF0ADF1D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" y="72"/>
              <a:ext cx="11728" cy="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8AE8"/>
                    </a:outerShdw>
                  </a:effectLst>
                </a14:hiddenEffects>
              </a:ext>
            </a:extLst>
          </p:spPr>
          <p:txBody>
            <a:bodyPr lIns="83210" tIns="41605" rIns="83210" bIns="41605" anchor="ctr" anchorCtr="1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nb-NO" altLang="nb-NO" sz="4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 eaLnBrk="1" hangingPunct="1"/>
              <a:endParaRPr lang="nb-NO" altLang="nb-NO" sz="4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 eaLnBrk="1" hangingPunct="1"/>
              <a:endParaRPr lang="nb-NO" altLang="nb-NO" sz="4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nb-NO" altLang="nb-NO" sz="4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Erfaring</a:t>
              </a:r>
              <a:endParaRPr lang="nb-NO" altLang="nb-NO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750A847C-D516-4FA7-9DA7-A9C497E7B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4" y="2820"/>
              <a:ext cx="0" cy="53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00EBE2A1-FE7B-4D9E-A95F-38F18C295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7" y="7950"/>
              <a:ext cx="882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7F857F85-F52D-4C3E-BB48-510F1206A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7789"/>
              <a:ext cx="0" cy="30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D438F1A3-194A-4562-9392-AA22594EDF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7" y="7789"/>
              <a:ext cx="0" cy="30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41FF99F3-42D4-487A-B74A-A7FC0ADBD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" y="7789"/>
              <a:ext cx="0" cy="30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CE1FC512-04C3-48D0-A811-252EA6724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4" y="7789"/>
              <a:ext cx="0" cy="30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48AED8F2-64D1-4BE4-A248-6AE06F11ED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82" y="7789"/>
              <a:ext cx="0" cy="30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FC313978-2F65-4EBD-B1C0-8797D64874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4" y="7789"/>
              <a:ext cx="0" cy="30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454C33BE-1B46-4B07-9206-AF17DE5185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7" y="7789"/>
              <a:ext cx="0" cy="30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487B3609-4546-4F57-AD2D-F079C2E0B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1" y="7789"/>
              <a:ext cx="0" cy="30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13A8FC39-646F-45DE-A84C-7E50F9CC88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0" y="7789"/>
              <a:ext cx="0" cy="30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B1D7DDC9-0E6E-4F09-B339-E5BE9914D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37" y="7789"/>
              <a:ext cx="0" cy="30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5DBB328D-A65B-488C-8AE8-110473AEE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0" y="4032"/>
              <a:ext cx="1025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99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3210" tIns="41605" rIns="83210" bIns="41605"/>
            <a:lstStyle/>
            <a:p>
              <a:endParaRPr lang="nb-NO"/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70025B08-CC26-49A7-8134-C4BE3E5A4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0" y="8352"/>
              <a:ext cx="3960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99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3210" tIns="41605" rIns="83210" bIns="41605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b-NO" altLang="nb-NO" sz="16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Månader med førarkort</a:t>
              </a:r>
              <a:endParaRPr lang="nb-NO" altLang="nb-NO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id="{98614D72-3034-429D-AE92-C245D6D51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79" y="7642"/>
              <a:ext cx="2157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99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3210" tIns="41605" rIns="83210" bIns="41605">
              <a:spAutoFit/>
            </a:bodyPr>
            <a:lstStyle/>
            <a:p>
              <a:endParaRPr lang="nb-NO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A0ED8173-B508-4417-AB2C-3F47E9D6F42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750" y="3492"/>
              <a:ext cx="8568" cy="3489"/>
            </a:xfrm>
            <a:custGeom>
              <a:avLst/>
              <a:gdLst>
                <a:gd name="G0" fmla="+- 81 0 0"/>
                <a:gd name="G1" fmla="+- 21600 0 0"/>
                <a:gd name="G2" fmla="+- 21600 0 0"/>
                <a:gd name="T0" fmla="*/ 0 w 21563"/>
                <a:gd name="T1" fmla="*/ 0 h 21600"/>
                <a:gd name="T2" fmla="*/ 21563 w 21563"/>
                <a:gd name="T3" fmla="*/ 19343 h 21600"/>
                <a:gd name="T4" fmla="*/ 81 w 2156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63" h="21600" fill="none" extrusionOk="0">
                  <a:moveTo>
                    <a:pt x="0" y="0"/>
                  </a:moveTo>
                  <a:cubicBezTo>
                    <a:pt x="27" y="0"/>
                    <a:pt x="54" y="0"/>
                    <a:pt x="81" y="0"/>
                  </a:cubicBezTo>
                  <a:cubicBezTo>
                    <a:pt x="11136" y="0"/>
                    <a:pt x="20407" y="8347"/>
                    <a:pt x="21562" y="19343"/>
                  </a:cubicBezTo>
                </a:path>
                <a:path w="21563" h="21600" stroke="0" extrusionOk="0">
                  <a:moveTo>
                    <a:pt x="0" y="0"/>
                  </a:moveTo>
                  <a:cubicBezTo>
                    <a:pt x="27" y="0"/>
                    <a:pt x="54" y="0"/>
                    <a:pt x="81" y="0"/>
                  </a:cubicBezTo>
                  <a:cubicBezTo>
                    <a:pt x="11136" y="0"/>
                    <a:pt x="20407" y="8347"/>
                    <a:pt x="21562" y="19343"/>
                  </a:cubicBezTo>
                  <a:lnTo>
                    <a:pt x="81" y="21600"/>
                  </a:lnTo>
                  <a:close/>
                </a:path>
              </a:pathLst>
            </a:cu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9999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3" name="Text Box 22">
              <a:extLst>
                <a:ext uri="{FF2B5EF4-FFF2-40B4-BE49-F238E27FC236}">
                  <a16:creationId xmlns:a16="http://schemas.microsoft.com/office/drawing/2014/main" id="{22DA58B6-D7E0-4DE5-BAF9-220A83BE0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0" y="3852"/>
              <a:ext cx="1333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99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3210" tIns="41605" rIns="83210" bIns="41605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b-NO" altLang="nb-NO" sz="16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Risiko </a:t>
              </a:r>
              <a:endParaRPr lang="nb-NO" altLang="nb-NO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23">
              <a:extLst>
                <a:ext uri="{FF2B5EF4-FFF2-40B4-BE49-F238E27FC236}">
                  <a16:creationId xmlns:a16="http://schemas.microsoft.com/office/drawing/2014/main" id="{7BFFD883-38E7-4EF8-8EF3-FE2992B4E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1" y="8352"/>
              <a:ext cx="1870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99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3210" tIns="41605" rIns="83210" bIns="41605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nn-NO" altLang="nb-NO"/>
            </a:p>
          </p:txBody>
        </p:sp>
      </p:grpSp>
    </p:spTree>
    <p:extLst>
      <p:ext uri="{BB962C8B-B14F-4D97-AF65-F5344CB8AC3E}">
        <p14:creationId xmlns:p14="http://schemas.microsoft.com/office/powerpoint/2010/main" val="95501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6E4F39-101B-432D-9A1F-138912CA9F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</a:t>
            </a: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double 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penalty</a:t>
            </a: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points for 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inexperienced</a:t>
            </a: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drivers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5C6797F-BD7A-4296-8532-4264C3BA1B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Arild Engebretsen</a:t>
            </a:r>
          </a:p>
          <a:p>
            <a:r>
              <a:rPr lang="nb-NO" dirty="0"/>
              <a:t>Senior </a:t>
            </a:r>
            <a:r>
              <a:rPr lang="en-GB" dirty="0" err="1"/>
              <a:t>advicer</a:t>
            </a:r>
            <a:endParaRPr lang="en-GB" dirty="0"/>
          </a:p>
          <a:p>
            <a:r>
              <a:rPr lang="nb-NO" dirty="0"/>
              <a:t>NPRA</a:t>
            </a:r>
          </a:p>
        </p:txBody>
      </p:sp>
    </p:spTree>
    <p:extLst>
      <p:ext uri="{BB962C8B-B14F-4D97-AF65-F5344CB8AC3E}">
        <p14:creationId xmlns:p14="http://schemas.microsoft.com/office/powerpoint/2010/main" val="133246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5269D44-D144-44D3-BBB4-F3BEF391E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1953916"/>
            <a:ext cx="7853482" cy="3240360"/>
          </a:xfrm>
        </p:spPr>
        <p:txBody>
          <a:bodyPr/>
          <a:lstStyle/>
          <a:p>
            <a:r>
              <a:rPr lang="en-GB" sz="2800" dirty="0"/>
              <a:t>Campaigns</a:t>
            </a:r>
            <a:r>
              <a:rPr lang="nb-NO" sz="2800" dirty="0"/>
              <a:t>, </a:t>
            </a:r>
            <a:r>
              <a:rPr lang="en-GB" sz="2800" dirty="0"/>
              <a:t>targeting</a:t>
            </a:r>
            <a:r>
              <a:rPr lang="nb-NO" sz="2800" dirty="0"/>
              <a:t> young drivers, especially boys.</a:t>
            </a:r>
          </a:p>
          <a:p>
            <a:endParaRPr lang="nb-NO" sz="2800" dirty="0"/>
          </a:p>
          <a:p>
            <a:r>
              <a:rPr lang="nb-NO" sz="2800" dirty="0"/>
              <a:t>Driver </a:t>
            </a:r>
            <a:r>
              <a:rPr lang="en-GB" sz="2800" dirty="0"/>
              <a:t>education</a:t>
            </a:r>
          </a:p>
          <a:p>
            <a:endParaRPr lang="nb-NO" sz="2800" dirty="0"/>
          </a:p>
          <a:p>
            <a:r>
              <a:rPr lang="nb-NO" sz="2800" dirty="0"/>
              <a:t>Double </a:t>
            </a:r>
            <a:r>
              <a:rPr lang="en-GB" sz="2800" dirty="0"/>
              <a:t>penalty</a:t>
            </a:r>
            <a:r>
              <a:rPr lang="nb-NO" sz="2800" dirty="0"/>
              <a:t> points for </a:t>
            </a:r>
            <a:r>
              <a:rPr lang="en-GB" sz="2800" dirty="0"/>
              <a:t>novice</a:t>
            </a:r>
            <a:r>
              <a:rPr lang="nb-NO" sz="2800" dirty="0"/>
              <a:t> drivers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CDB5671-3415-41D1-B778-92449803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000" dirty="0"/>
              <a:t>Three </a:t>
            </a:r>
            <a:r>
              <a:rPr lang="nb-NO" sz="4000" dirty="0" err="1"/>
              <a:t>things</a:t>
            </a:r>
            <a:r>
              <a:rPr lang="nb-NO" sz="4000" dirty="0"/>
              <a:t> </a:t>
            </a:r>
            <a:r>
              <a:rPr lang="nb-NO" sz="4000" dirty="0" err="1"/>
              <a:t>that</a:t>
            </a:r>
            <a:r>
              <a:rPr lang="nb-NO" sz="4000" dirty="0"/>
              <a:t> </a:t>
            </a:r>
            <a:r>
              <a:rPr lang="nb-NO" sz="4000" dirty="0" err="1"/>
              <a:t>may</a:t>
            </a:r>
            <a:r>
              <a:rPr lang="nb-NO" sz="4000" dirty="0"/>
              <a:t> has </a:t>
            </a:r>
            <a:r>
              <a:rPr lang="nb-NO" sz="4000" dirty="0" err="1"/>
              <a:t>contributed</a:t>
            </a:r>
            <a:r>
              <a:rPr lang="nb-NO" sz="4000" dirty="0"/>
              <a:t> to a </a:t>
            </a:r>
            <a:r>
              <a:rPr lang="nb-NO" sz="4000" dirty="0" err="1"/>
              <a:t>reduction</a:t>
            </a:r>
            <a:r>
              <a:rPr lang="nb-NO" sz="4000" dirty="0"/>
              <a:t> in </a:t>
            </a:r>
            <a:r>
              <a:rPr lang="nb-NO" sz="4000" dirty="0" err="1"/>
              <a:t>injury</a:t>
            </a:r>
            <a:r>
              <a:rPr lang="nb-NO" sz="4000" dirty="0"/>
              <a:t> </a:t>
            </a:r>
            <a:r>
              <a:rPr lang="nb-NO" sz="4000" dirty="0" err="1"/>
              <a:t>accidents</a:t>
            </a:r>
            <a:r>
              <a:rPr lang="nb-NO" sz="4000" dirty="0"/>
              <a:t> </a:t>
            </a:r>
            <a:r>
              <a:rPr lang="nb-NO" sz="4000" dirty="0" err="1"/>
              <a:t>among</a:t>
            </a:r>
            <a:r>
              <a:rPr lang="nb-NO" sz="4000" dirty="0"/>
              <a:t> young drivers!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0272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F769593-6E70-46FF-B99E-DFB158D3D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124744"/>
            <a:ext cx="10729192" cy="5184576"/>
          </a:xfrm>
        </p:spPr>
        <p:txBody>
          <a:bodyPr/>
          <a:lstStyle/>
          <a:p>
            <a:r>
              <a:rPr lang="nb-NO" sz="2000" dirty="0"/>
              <a:t>From </a:t>
            </a:r>
            <a:r>
              <a:rPr lang="nb-NO" sz="2000" dirty="0" err="1"/>
              <a:t>january</a:t>
            </a:r>
            <a:r>
              <a:rPr lang="nb-NO" sz="2000" dirty="0"/>
              <a:t> 1. 2004.</a:t>
            </a:r>
          </a:p>
          <a:p>
            <a:endParaRPr lang="nb-NO" dirty="0"/>
          </a:p>
          <a:p>
            <a:r>
              <a:rPr lang="nb-NO" sz="2000" dirty="0" err="1"/>
              <a:t>Changed</a:t>
            </a:r>
            <a:r>
              <a:rPr lang="nb-NO" sz="2000" dirty="0"/>
              <a:t> in 2011</a:t>
            </a:r>
          </a:p>
          <a:p>
            <a:pPr lvl="1"/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number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dots</a:t>
            </a:r>
            <a:r>
              <a:rPr lang="nb-NO" dirty="0"/>
              <a:t>.</a:t>
            </a:r>
          </a:p>
          <a:p>
            <a:pPr lvl="1"/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number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violations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gives</a:t>
            </a:r>
            <a:r>
              <a:rPr lang="nb-NO" dirty="0"/>
              <a:t> </a:t>
            </a:r>
            <a:r>
              <a:rPr lang="nb-NO" dirty="0" err="1"/>
              <a:t>dots</a:t>
            </a:r>
            <a:endParaRPr lang="nb-NO" dirty="0"/>
          </a:p>
          <a:p>
            <a:pPr lvl="1"/>
            <a:r>
              <a:rPr lang="nb-NO" dirty="0"/>
              <a:t>8 points in </a:t>
            </a:r>
            <a:r>
              <a:rPr lang="nb-NO" dirty="0" err="1"/>
              <a:t>three</a:t>
            </a:r>
            <a:r>
              <a:rPr lang="nb-NO" dirty="0"/>
              <a:t> </a:t>
            </a:r>
            <a:r>
              <a:rPr lang="nb-NO" dirty="0" err="1"/>
              <a:t>years</a:t>
            </a:r>
            <a:r>
              <a:rPr lang="nb-NO" dirty="0"/>
              <a:t>, </a:t>
            </a:r>
            <a:r>
              <a:rPr lang="nb-NO" dirty="0" err="1"/>
              <a:t>loose</a:t>
            </a:r>
            <a:r>
              <a:rPr lang="nb-NO" dirty="0"/>
              <a:t> driver </a:t>
            </a:r>
            <a:r>
              <a:rPr lang="nb-NO" dirty="0" err="1"/>
              <a:t>licence</a:t>
            </a:r>
            <a:r>
              <a:rPr lang="nb-NO" dirty="0"/>
              <a:t> for 6 </a:t>
            </a:r>
            <a:r>
              <a:rPr lang="nb-NO" dirty="0" err="1"/>
              <a:t>mounths</a:t>
            </a: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r>
              <a:rPr lang="nb-NO" sz="2000" dirty="0"/>
              <a:t>It is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police</a:t>
            </a:r>
            <a:r>
              <a:rPr lang="nb-NO" sz="2000" dirty="0"/>
              <a:t> </a:t>
            </a:r>
            <a:r>
              <a:rPr lang="nb-NO" sz="2000" dirty="0" err="1"/>
              <a:t>that</a:t>
            </a:r>
            <a:r>
              <a:rPr lang="nb-NO" sz="2000" dirty="0"/>
              <a:t> </a:t>
            </a:r>
            <a:r>
              <a:rPr lang="nb-NO" sz="2000" dirty="0" err="1"/>
              <a:t>can</a:t>
            </a:r>
            <a:r>
              <a:rPr lang="nb-NO" sz="2000" dirty="0"/>
              <a:t> </a:t>
            </a:r>
            <a:r>
              <a:rPr lang="nb-NO" sz="2000" dirty="0" err="1"/>
              <a:t>give</a:t>
            </a:r>
            <a:r>
              <a:rPr lang="nb-NO" sz="2000" dirty="0"/>
              <a:t> an </a:t>
            </a:r>
            <a:r>
              <a:rPr lang="nb-NO" sz="2000" dirty="0" err="1"/>
              <a:t>penalty</a:t>
            </a:r>
            <a:r>
              <a:rPr lang="nb-NO" sz="2000" dirty="0"/>
              <a:t>, </a:t>
            </a:r>
            <a:r>
              <a:rPr lang="nb-NO" sz="2000" dirty="0" err="1"/>
              <a:t>either</a:t>
            </a:r>
            <a:r>
              <a:rPr lang="nb-NO" sz="2000" dirty="0"/>
              <a:t> by stopping </a:t>
            </a:r>
            <a:r>
              <a:rPr lang="nb-NO" sz="2000" dirty="0" err="1"/>
              <a:t>you</a:t>
            </a:r>
            <a:r>
              <a:rPr lang="nb-NO" sz="2000" dirty="0"/>
              <a:t> or </a:t>
            </a:r>
            <a:r>
              <a:rPr lang="nb-NO" sz="2000" dirty="0" err="1"/>
              <a:t>detected</a:t>
            </a:r>
            <a:r>
              <a:rPr lang="nb-NO" sz="2000" dirty="0"/>
              <a:t> in an ATK(</a:t>
            </a:r>
            <a:r>
              <a:rPr lang="nb-NO" sz="2000" dirty="0" err="1"/>
              <a:t>automatic</a:t>
            </a:r>
            <a:r>
              <a:rPr lang="nb-NO" sz="2000" dirty="0"/>
              <a:t> </a:t>
            </a:r>
            <a:r>
              <a:rPr lang="nb-NO" sz="2000" dirty="0" err="1"/>
              <a:t>traffic</a:t>
            </a:r>
            <a:r>
              <a:rPr lang="nb-NO" sz="2000" dirty="0"/>
              <a:t> </a:t>
            </a:r>
            <a:r>
              <a:rPr lang="nb-NO" sz="2000" dirty="0" err="1"/>
              <a:t>control</a:t>
            </a:r>
            <a:r>
              <a:rPr lang="nb-NO" sz="2000" dirty="0"/>
              <a:t>)</a:t>
            </a:r>
          </a:p>
          <a:p>
            <a:endParaRPr lang="nb-NO" dirty="0"/>
          </a:p>
          <a:p>
            <a:r>
              <a:rPr lang="nb-NO" sz="2000" dirty="0"/>
              <a:t>The points </a:t>
            </a:r>
            <a:r>
              <a:rPr lang="nb-NO" sz="2000" dirty="0" err="1"/>
              <a:t>are</a:t>
            </a:r>
            <a:r>
              <a:rPr lang="nb-NO" sz="2000" dirty="0"/>
              <a:t> </a:t>
            </a:r>
            <a:r>
              <a:rPr lang="nb-NO" sz="2000" dirty="0" err="1"/>
              <a:t>ruled</a:t>
            </a:r>
            <a:r>
              <a:rPr lang="nb-NO" sz="2000" dirty="0"/>
              <a:t> </a:t>
            </a:r>
            <a:r>
              <a:rPr lang="nb-NO" sz="2000" dirty="0" err="1"/>
              <a:t>out</a:t>
            </a:r>
            <a:r>
              <a:rPr lang="nb-NO" sz="2000" dirty="0"/>
              <a:t> </a:t>
            </a:r>
            <a:r>
              <a:rPr lang="nb-NO" sz="2000" dirty="0" err="1"/>
              <a:t>after</a:t>
            </a:r>
            <a:r>
              <a:rPr lang="nb-NO" sz="2000" dirty="0"/>
              <a:t> </a:t>
            </a:r>
            <a:r>
              <a:rPr lang="nb-NO" sz="2000" dirty="0" err="1"/>
              <a:t>three</a:t>
            </a:r>
            <a:r>
              <a:rPr lang="nb-NO" sz="2000" dirty="0"/>
              <a:t> </a:t>
            </a:r>
            <a:r>
              <a:rPr lang="nb-NO" sz="2000" dirty="0" err="1"/>
              <a:t>years</a:t>
            </a:r>
            <a:r>
              <a:rPr lang="nb-NO" sz="2000" dirty="0"/>
              <a:t> from </a:t>
            </a:r>
            <a:r>
              <a:rPr lang="nb-NO" sz="2000" dirty="0" err="1"/>
              <a:t>the</a:t>
            </a:r>
            <a:r>
              <a:rPr lang="nb-NO" sz="2000" dirty="0"/>
              <a:t> date given.</a:t>
            </a:r>
          </a:p>
          <a:p>
            <a:pPr lvl="1"/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999D826-5E60-4428-8C24-484B8BAB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demerit</a:t>
            </a:r>
            <a:r>
              <a:rPr lang="nb-NO" dirty="0"/>
              <a:t> </a:t>
            </a:r>
            <a:r>
              <a:rPr lang="nb-NO" dirty="0" err="1"/>
              <a:t>point</a:t>
            </a:r>
            <a:r>
              <a:rPr lang="nb-NO" dirty="0"/>
              <a:t> system, </a:t>
            </a:r>
            <a:r>
              <a:rPr lang="nb-NO" dirty="0" err="1"/>
              <a:t>background</a:t>
            </a:r>
            <a:r>
              <a:rPr lang="nb-NO" dirty="0"/>
              <a:t> and </a:t>
            </a:r>
            <a:r>
              <a:rPr lang="nb-NO" dirty="0" err="1"/>
              <a:t>how</a:t>
            </a:r>
            <a:r>
              <a:rPr lang="nb-NO" dirty="0"/>
              <a:t> it </a:t>
            </a:r>
            <a:r>
              <a:rPr lang="nb-NO" dirty="0" err="1"/>
              <a:t>works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470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35E474AF-36DB-4EE2-BED3-D2625C0A21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15480" y="1124744"/>
          <a:ext cx="4896545" cy="5306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9592">
                  <a:extLst>
                    <a:ext uri="{9D8B030D-6E8A-4147-A177-3AD203B41FA5}">
                      <a16:colId xmlns:a16="http://schemas.microsoft.com/office/drawing/2014/main" val="1455668053"/>
                    </a:ext>
                  </a:extLst>
                </a:gridCol>
                <a:gridCol w="1856953">
                  <a:extLst>
                    <a:ext uri="{9D8B030D-6E8A-4147-A177-3AD203B41FA5}">
                      <a16:colId xmlns:a16="http://schemas.microsoft.com/office/drawing/2014/main" val="3171648680"/>
                    </a:ext>
                  </a:extLst>
                </a:gridCol>
              </a:tblGrid>
              <a:tr h="790309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>
                          <a:effectLst/>
                        </a:rPr>
                        <a:t>Infringement</a:t>
                      </a:r>
                      <a:endParaRPr lang="nb-NO" sz="2400" b="1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</a:rPr>
                        <a:t>Number of dots</a:t>
                      </a:r>
                      <a:endParaRPr lang="nb-NO" sz="2000" b="1" i="0" u="none" strike="noStrike">
                        <a:solidFill>
                          <a:srgbClr val="444F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99" marR="6178" marT="6178" marB="0" anchor="b"/>
                </a:tc>
                <a:extLst>
                  <a:ext uri="{0D108BD9-81ED-4DB2-BD59-A6C34878D82A}">
                    <a16:rowId xmlns:a16="http://schemas.microsoft.com/office/drawing/2014/main" val="3112574254"/>
                  </a:ext>
                </a:extLst>
              </a:tr>
              <a:tr h="564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Speed limit up to 60 km/h, measured speed 10 km/h to 15 km/h above speed limit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>
                          <a:effectLst/>
                        </a:rPr>
                        <a:t>2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1156777219"/>
                  </a:ext>
                </a:extLst>
              </a:tr>
              <a:tr h="564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Speed limit up to 60 km/h, measured speed 16 km/h and more above speed limit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>
                          <a:effectLst/>
                        </a:rPr>
                        <a:t>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1964125395"/>
                  </a:ext>
                </a:extLst>
              </a:tr>
              <a:tr h="564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Speed limit from 70 km/h measured speed 16 km/h to 20 km/h above speed limit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>
                          <a:effectLst/>
                        </a:rPr>
                        <a:t>2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2350713333"/>
                  </a:ext>
                </a:extLst>
              </a:tr>
              <a:tr h="564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Speed limit from 70 km/h measured speed 21 km/h and more above speed limit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>
                          <a:effectLst/>
                        </a:rPr>
                        <a:t>3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2296091164"/>
                  </a:ext>
                </a:extLst>
              </a:tr>
              <a:tr h="282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Don't stop for red light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>
                          <a:effectLst/>
                        </a:rPr>
                        <a:t>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3855321415"/>
                  </a:ext>
                </a:extLst>
              </a:tr>
              <a:tr h="282254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Illegal passing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>
                          <a:effectLst/>
                        </a:rPr>
                        <a:t>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2734616435"/>
                  </a:ext>
                </a:extLst>
              </a:tr>
              <a:tr h="282254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Give-way violation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>
                          <a:effectLst/>
                        </a:rPr>
                        <a:t>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2418159331"/>
                  </a:ext>
                </a:extLst>
              </a:tr>
              <a:tr h="282254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Driving </a:t>
                      </a:r>
                      <a:r>
                        <a:rPr lang="nb-NO" sz="1200" u="none" strike="noStrike" dirty="0" err="1">
                          <a:effectLst/>
                        </a:rPr>
                        <a:t>on</a:t>
                      </a:r>
                      <a:r>
                        <a:rPr lang="nb-NO" sz="1200" u="none" strike="noStrike" dirty="0">
                          <a:effectLst/>
                        </a:rPr>
                        <a:t> </a:t>
                      </a:r>
                      <a:r>
                        <a:rPr lang="nb-NO" sz="1200" u="none" strike="noStrike" dirty="0" err="1">
                          <a:effectLst/>
                        </a:rPr>
                        <a:t>confined</a:t>
                      </a:r>
                      <a:r>
                        <a:rPr lang="nb-NO" sz="1200" u="none" strike="noStrike" dirty="0">
                          <a:effectLst/>
                        </a:rPr>
                        <a:t> area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>
                          <a:effectLst/>
                        </a:rPr>
                        <a:t>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236105136"/>
                  </a:ext>
                </a:extLst>
              </a:tr>
              <a:tr h="282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Driving to close to the driver in front of you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>
                          <a:effectLst/>
                        </a:rPr>
                        <a:t>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387406373"/>
                  </a:ext>
                </a:extLst>
              </a:tr>
              <a:tr h="282254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Driving a trimmed MC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>
                          <a:effectLst/>
                        </a:rPr>
                        <a:t>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2696313786"/>
                  </a:ext>
                </a:extLst>
              </a:tr>
              <a:tr h="564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Driver has not secured passengers under the age of 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>
                          <a:effectLst/>
                        </a:rPr>
                        <a:t>2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2460294066"/>
                  </a:ext>
                </a:extLst>
              </a:tr>
            </a:tbl>
          </a:graphicData>
        </a:graphic>
      </p:graphicFrame>
      <p:sp>
        <p:nvSpPr>
          <p:cNvPr id="3" name="Tittel 2">
            <a:extLst>
              <a:ext uri="{FF2B5EF4-FFF2-40B4-BE49-F238E27FC236}">
                <a16:creationId xmlns:a16="http://schemas.microsoft.com/office/drawing/2014/main" id="{E9797E84-5855-44F4-87A4-58AE74DDB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/>
              <a:t>Conditions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cause</a:t>
            </a:r>
            <a:r>
              <a:rPr lang="nb-NO" dirty="0"/>
              <a:t> </a:t>
            </a:r>
            <a:r>
              <a:rPr lang="nb-NO" dirty="0" err="1"/>
              <a:t>dots</a:t>
            </a:r>
            <a:r>
              <a:rPr lang="nb-NO" dirty="0"/>
              <a:t>(The </a:t>
            </a:r>
            <a:r>
              <a:rPr lang="nb-NO" dirty="0" err="1"/>
              <a:t>demerit</a:t>
            </a:r>
            <a:r>
              <a:rPr lang="nb-NO" dirty="0"/>
              <a:t> </a:t>
            </a:r>
            <a:r>
              <a:rPr lang="nb-NO" dirty="0" err="1"/>
              <a:t>point</a:t>
            </a:r>
            <a:r>
              <a:rPr lang="nb-NO" dirty="0"/>
              <a:t> system)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3EC1CD4-F2A3-4D3E-A511-F2ECC9086B12}"/>
              </a:ext>
            </a:extLst>
          </p:cNvPr>
          <p:cNvSpPr txBox="1"/>
          <p:nvPr/>
        </p:nvSpPr>
        <p:spPr>
          <a:xfrm>
            <a:off x="6960883" y="2276872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Double points for </a:t>
            </a:r>
            <a:r>
              <a:rPr lang="nb-NO" b="1" dirty="0" err="1"/>
              <a:t>novice</a:t>
            </a:r>
            <a:r>
              <a:rPr lang="nb-NO" b="1" dirty="0"/>
              <a:t> drivers (2 </a:t>
            </a:r>
            <a:r>
              <a:rPr lang="nb-NO" b="1" dirty="0" err="1"/>
              <a:t>years</a:t>
            </a:r>
            <a:r>
              <a:rPr lang="nb-NO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are caught for multiple offenses at once, you get as many dots as the offenses add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Notification letters are sent after four dots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850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E80C12F5-74E5-4E37-BCC2-36AA810F7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854" y="1700808"/>
            <a:ext cx="8717578" cy="3816424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Report; TØI 1523/2016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Analysis </a:t>
            </a:r>
            <a:r>
              <a:rPr lang="nb-NO" dirty="0" err="1"/>
              <a:t>of</a:t>
            </a:r>
            <a:r>
              <a:rPr lang="nb-NO" dirty="0"/>
              <a:t> media </a:t>
            </a:r>
            <a:r>
              <a:rPr lang="nb-NO" dirty="0" err="1"/>
              <a:t>coverage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demerit</a:t>
            </a:r>
            <a:r>
              <a:rPr lang="nb-NO" dirty="0"/>
              <a:t> </a:t>
            </a:r>
            <a:r>
              <a:rPr lang="nb-NO" dirty="0" err="1"/>
              <a:t>point</a:t>
            </a:r>
            <a:r>
              <a:rPr lang="nb-NO" dirty="0"/>
              <a:t> system</a:t>
            </a:r>
          </a:p>
          <a:p>
            <a:pPr marL="342900" indent="-342900">
              <a:buFont typeface="+mj-lt"/>
              <a:buAutoNum type="arabicPeriod"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Analysis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national</a:t>
            </a:r>
            <a:r>
              <a:rPr lang="nb-NO" dirty="0"/>
              <a:t> </a:t>
            </a:r>
            <a:r>
              <a:rPr lang="nb-NO" dirty="0" err="1"/>
              <a:t>demerit</a:t>
            </a:r>
            <a:r>
              <a:rPr lang="nb-NO" dirty="0"/>
              <a:t> </a:t>
            </a:r>
            <a:r>
              <a:rPr lang="nb-NO" dirty="0" err="1"/>
              <a:t>point</a:t>
            </a:r>
            <a:r>
              <a:rPr lang="nb-NO" dirty="0"/>
              <a:t> register</a:t>
            </a:r>
          </a:p>
          <a:p>
            <a:pPr marL="342900" indent="-342900">
              <a:buFont typeface="+mj-lt"/>
              <a:buAutoNum type="arabicPeriod"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Analysis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crash</a:t>
            </a:r>
            <a:r>
              <a:rPr lang="nb-NO" dirty="0"/>
              <a:t> data</a:t>
            </a:r>
          </a:p>
          <a:p>
            <a:pPr marL="342900" indent="-342900">
              <a:buFont typeface="+mj-lt"/>
              <a:buAutoNum type="arabicPeriod"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r>
              <a:rPr lang="nb-NO" dirty="0" err="1"/>
              <a:t>Questionnaires</a:t>
            </a:r>
            <a:r>
              <a:rPr lang="nb-NO" dirty="0"/>
              <a:t> </a:t>
            </a:r>
            <a:r>
              <a:rPr lang="nb-NO" dirty="0" err="1"/>
              <a:t>among</a:t>
            </a:r>
            <a:r>
              <a:rPr lang="nb-NO" dirty="0"/>
              <a:t> drivers in general and drivers </a:t>
            </a:r>
            <a:r>
              <a:rPr lang="nb-NO" dirty="0" err="1"/>
              <a:t>having</a:t>
            </a:r>
            <a:r>
              <a:rPr lang="nb-NO" dirty="0"/>
              <a:t> </a:t>
            </a:r>
            <a:r>
              <a:rPr lang="nb-NO" dirty="0" err="1"/>
              <a:t>incurred</a:t>
            </a:r>
            <a:r>
              <a:rPr lang="nb-NO" dirty="0"/>
              <a:t> </a:t>
            </a:r>
            <a:r>
              <a:rPr lang="nb-NO" dirty="0" err="1"/>
              <a:t>demerit</a:t>
            </a:r>
            <a:r>
              <a:rPr lang="nb-NO" dirty="0"/>
              <a:t> points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7CDA515-F39D-460F-BDE2-14BA3D3B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Evaluation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demerit</a:t>
            </a:r>
            <a:r>
              <a:rPr lang="nb-NO" dirty="0"/>
              <a:t> </a:t>
            </a:r>
            <a:r>
              <a:rPr lang="nb-NO" dirty="0" err="1"/>
              <a:t>point</a:t>
            </a:r>
            <a:r>
              <a:rPr lang="nb-NO" dirty="0"/>
              <a:t> system </a:t>
            </a:r>
            <a:r>
              <a:rPr lang="nb-NO" dirty="0" err="1"/>
              <a:t>after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changes</a:t>
            </a:r>
            <a:r>
              <a:rPr lang="nb-NO" dirty="0"/>
              <a:t> in 2011</a:t>
            </a:r>
          </a:p>
        </p:txBody>
      </p:sp>
    </p:spTree>
    <p:extLst>
      <p:ext uri="{BB962C8B-B14F-4D97-AF65-F5344CB8AC3E}">
        <p14:creationId xmlns:p14="http://schemas.microsoft.com/office/powerpoint/2010/main" val="2150078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5527C30C-B4F4-4DDA-9793-E9E107402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8248" y="1628800"/>
            <a:ext cx="3529704" cy="5688632"/>
          </a:xfrm>
        </p:spPr>
        <p:txBody>
          <a:bodyPr/>
          <a:lstStyle/>
          <a:p>
            <a:r>
              <a:rPr lang="nb-NO" dirty="0"/>
              <a:t>News database «</a:t>
            </a:r>
            <a:r>
              <a:rPr lang="nb-NO" dirty="0" err="1"/>
              <a:t>Retriver</a:t>
            </a:r>
            <a:r>
              <a:rPr lang="nb-NO" dirty="0"/>
              <a:t>»</a:t>
            </a:r>
          </a:p>
          <a:p>
            <a:r>
              <a:rPr lang="nb-NO" dirty="0"/>
              <a:t>Not </a:t>
            </a:r>
            <a:r>
              <a:rPr lang="nb-NO" dirty="0" err="1"/>
              <a:t>suprisingly</a:t>
            </a:r>
            <a:r>
              <a:rPr lang="nb-NO" dirty="0"/>
              <a:t> a </a:t>
            </a:r>
            <a:r>
              <a:rPr lang="nb-NO" dirty="0" err="1"/>
              <a:t>peak</a:t>
            </a:r>
            <a:r>
              <a:rPr lang="nb-NO" dirty="0"/>
              <a:t> in 2011</a:t>
            </a:r>
          </a:p>
          <a:p>
            <a:endParaRPr lang="nb-NO" dirty="0"/>
          </a:p>
          <a:p>
            <a:r>
              <a:rPr lang="nb-NO" dirty="0"/>
              <a:t>NPRA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informed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WWW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6552518-EBC1-4293-8063-02FC020F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1 Analysis </a:t>
            </a:r>
            <a:r>
              <a:rPr lang="nb-NO" dirty="0" err="1"/>
              <a:t>of</a:t>
            </a:r>
            <a:r>
              <a:rPr lang="nb-NO" dirty="0"/>
              <a:t> media </a:t>
            </a:r>
            <a:r>
              <a:rPr lang="nb-NO" dirty="0" err="1"/>
              <a:t>coverage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demerit</a:t>
            </a:r>
            <a:r>
              <a:rPr lang="nb-NO" dirty="0"/>
              <a:t> </a:t>
            </a:r>
            <a:r>
              <a:rPr lang="nb-NO" dirty="0" err="1"/>
              <a:t>point</a:t>
            </a:r>
            <a:r>
              <a:rPr lang="nb-NO" dirty="0"/>
              <a:t> system(TØI 1523/2016) </a:t>
            </a:r>
            <a:br>
              <a:rPr lang="nb-NO" dirty="0"/>
            </a:br>
            <a:endParaRPr lang="nb-NO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4FD9D25-552E-4037-86A3-AD110879D10D}"/>
              </a:ext>
            </a:extLst>
          </p:cNvPr>
          <p:cNvGraphicFramePr>
            <a:graphicFrameLocks/>
          </p:cNvGraphicFramePr>
          <p:nvPr/>
        </p:nvGraphicFramePr>
        <p:xfrm>
          <a:off x="1040642" y="1772816"/>
          <a:ext cx="678355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Bilde 5">
            <a:extLst>
              <a:ext uri="{FF2B5EF4-FFF2-40B4-BE49-F238E27FC236}">
                <a16:creationId xmlns:a16="http://schemas.microsoft.com/office/drawing/2014/main" id="{6FAD503D-A138-476E-8D62-7C1B0E9BF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296" y="3127516"/>
            <a:ext cx="2807348" cy="346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42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3E969CE-6B8D-48C7-953E-90684DEC5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984" y="891258"/>
            <a:ext cx="5905968" cy="5634086"/>
          </a:xfrm>
        </p:spPr>
        <p:txBody>
          <a:bodyPr/>
          <a:lstStyle/>
          <a:p>
            <a:r>
              <a:rPr lang="nb-NO" dirty="0"/>
              <a:t>2 797 696 persons </a:t>
            </a:r>
            <a:r>
              <a:rPr lang="nb-NO" dirty="0" err="1"/>
              <a:t>with</a:t>
            </a:r>
            <a:r>
              <a:rPr lang="nb-NO" dirty="0"/>
              <a:t> driving </a:t>
            </a:r>
            <a:r>
              <a:rPr lang="nb-NO" dirty="0" err="1"/>
              <a:t>license</a:t>
            </a:r>
            <a:endParaRPr lang="nb-NO" dirty="0"/>
          </a:p>
          <a:p>
            <a:r>
              <a:rPr lang="nb-NO" dirty="0"/>
              <a:t>No «</a:t>
            </a:r>
            <a:r>
              <a:rPr lang="nb-NO" dirty="0" err="1"/>
              <a:t>dots</a:t>
            </a:r>
            <a:r>
              <a:rPr lang="nb-NO" dirty="0"/>
              <a:t>»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period</a:t>
            </a:r>
            <a:r>
              <a:rPr lang="nb-NO" dirty="0"/>
              <a:t> 1/7-2008 – 1/7-2011</a:t>
            </a:r>
          </a:p>
          <a:p>
            <a:r>
              <a:rPr lang="nb-NO" dirty="0" err="1"/>
              <a:t>Figure</a:t>
            </a:r>
            <a:r>
              <a:rPr lang="nb-NO" dirty="0"/>
              <a:t> shows </a:t>
            </a:r>
            <a:r>
              <a:rPr lang="nb-NO" dirty="0" err="1"/>
              <a:t>how</a:t>
            </a:r>
            <a:r>
              <a:rPr lang="nb-NO" dirty="0"/>
              <a:t> </a:t>
            </a:r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dots</a:t>
            </a:r>
            <a:r>
              <a:rPr lang="nb-NO" dirty="0"/>
              <a:t> </a:t>
            </a:r>
            <a:r>
              <a:rPr lang="nb-NO" dirty="0" err="1"/>
              <a:t>they</a:t>
            </a:r>
            <a:r>
              <a:rPr lang="nb-NO" dirty="0"/>
              <a:t> </a:t>
            </a:r>
            <a:r>
              <a:rPr lang="nb-NO" dirty="0" err="1"/>
              <a:t>got</a:t>
            </a:r>
            <a:r>
              <a:rPr lang="nb-NO" dirty="0"/>
              <a:t> in </a:t>
            </a:r>
            <a:r>
              <a:rPr lang="nb-NO" dirty="0" err="1"/>
              <a:t>period</a:t>
            </a:r>
            <a:r>
              <a:rPr lang="nb-NO" dirty="0"/>
              <a:t> 1 and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proportion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drivers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dots</a:t>
            </a:r>
            <a:r>
              <a:rPr lang="nb-NO" dirty="0"/>
              <a:t> in </a:t>
            </a:r>
            <a:r>
              <a:rPr lang="nb-NO" dirty="0" err="1"/>
              <a:t>period</a:t>
            </a:r>
            <a:r>
              <a:rPr lang="nb-NO" dirty="0"/>
              <a:t> 2.</a:t>
            </a:r>
          </a:p>
          <a:p>
            <a:endParaRPr lang="nb-NO" dirty="0"/>
          </a:p>
          <a:p>
            <a:r>
              <a:rPr lang="nb-NO" dirty="0"/>
              <a:t>The </a:t>
            </a:r>
            <a:r>
              <a:rPr lang="nb-NO" dirty="0" err="1"/>
              <a:t>result</a:t>
            </a:r>
            <a:r>
              <a:rPr lang="nb-NO" dirty="0"/>
              <a:t> shows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probability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additional</a:t>
            </a:r>
            <a:r>
              <a:rPr lang="nb-NO" dirty="0"/>
              <a:t> </a:t>
            </a:r>
            <a:r>
              <a:rPr lang="nb-NO" dirty="0" err="1"/>
              <a:t>demerit</a:t>
            </a:r>
            <a:r>
              <a:rPr lang="nb-NO" dirty="0"/>
              <a:t> </a:t>
            </a:r>
            <a:r>
              <a:rPr lang="nb-NO" dirty="0" err="1"/>
              <a:t>point</a:t>
            </a:r>
            <a:r>
              <a:rPr lang="nb-NO" dirty="0"/>
              <a:t> </a:t>
            </a:r>
            <a:r>
              <a:rPr lang="nb-NO" dirty="0" err="1"/>
              <a:t>violations</a:t>
            </a:r>
            <a:r>
              <a:rPr lang="nb-NO" dirty="0"/>
              <a:t> </a:t>
            </a:r>
            <a:r>
              <a:rPr lang="nb-NO" dirty="0" err="1"/>
              <a:t>decreases</a:t>
            </a:r>
            <a:r>
              <a:rPr lang="nb-NO" dirty="0"/>
              <a:t> </a:t>
            </a:r>
            <a:r>
              <a:rPr lang="nb-NO" dirty="0" err="1"/>
              <a:t>significantly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a driver has </a:t>
            </a:r>
            <a:r>
              <a:rPr lang="nb-NO" dirty="0" err="1"/>
              <a:t>incurred</a:t>
            </a:r>
            <a:r>
              <a:rPr lang="nb-NO" dirty="0"/>
              <a:t> </a:t>
            </a:r>
            <a:r>
              <a:rPr lang="nb-NO" dirty="0" err="1"/>
              <a:t>four</a:t>
            </a:r>
            <a:r>
              <a:rPr lang="nb-NO" dirty="0"/>
              <a:t> or more </a:t>
            </a:r>
            <a:r>
              <a:rPr lang="nb-NO" dirty="0" err="1"/>
              <a:t>dots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For </a:t>
            </a:r>
            <a:r>
              <a:rPr lang="nb-NO" dirty="0" err="1"/>
              <a:t>probationary-license</a:t>
            </a:r>
            <a:r>
              <a:rPr lang="nb-NO" dirty="0"/>
              <a:t> drivers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four</a:t>
            </a:r>
            <a:r>
              <a:rPr lang="nb-NO" dirty="0"/>
              <a:t> or more points have a </a:t>
            </a:r>
            <a:r>
              <a:rPr lang="nb-NO" dirty="0" err="1"/>
              <a:t>lower</a:t>
            </a:r>
            <a:r>
              <a:rPr lang="nb-NO" dirty="0"/>
              <a:t> </a:t>
            </a:r>
            <a:r>
              <a:rPr lang="nb-NO" dirty="0" err="1"/>
              <a:t>probability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additional</a:t>
            </a:r>
            <a:r>
              <a:rPr lang="nb-NO" dirty="0"/>
              <a:t> points </a:t>
            </a:r>
            <a:r>
              <a:rPr lang="nb-NO" dirty="0" err="1"/>
              <a:t>than</a:t>
            </a:r>
            <a:r>
              <a:rPr lang="nb-NO" dirty="0"/>
              <a:t> drivers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no</a:t>
            </a:r>
            <a:r>
              <a:rPr lang="nb-NO" dirty="0"/>
              <a:t> points.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4631255-FEA8-4DA2-98D1-EB10C7A6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2 Analysis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national</a:t>
            </a:r>
            <a:r>
              <a:rPr lang="nb-NO" dirty="0"/>
              <a:t> </a:t>
            </a:r>
            <a:r>
              <a:rPr lang="nb-NO" dirty="0" err="1"/>
              <a:t>demerit</a:t>
            </a:r>
            <a:r>
              <a:rPr lang="nb-NO" dirty="0"/>
              <a:t> </a:t>
            </a:r>
            <a:r>
              <a:rPr lang="nb-NO" dirty="0" err="1"/>
              <a:t>point</a:t>
            </a:r>
            <a:r>
              <a:rPr lang="nb-NO" dirty="0"/>
              <a:t> register (TØI 1523/2016) </a:t>
            </a:r>
            <a:br>
              <a:rPr lang="nb-NO" dirty="0"/>
            </a:b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CE096BD-63DA-42EC-9BDB-B9E762C87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891258"/>
            <a:ext cx="4752528" cy="55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0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D78277A-62E8-4D8A-A655-E6683D329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968" y="998560"/>
            <a:ext cx="5688632" cy="5598791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68191 </a:t>
            </a:r>
            <a:r>
              <a:rPr lang="nb-NO" dirty="0" err="1"/>
              <a:t>young</a:t>
            </a:r>
            <a:r>
              <a:rPr lang="nb-NO" dirty="0"/>
              <a:t> drivers</a:t>
            </a:r>
          </a:p>
          <a:p>
            <a:endParaRPr lang="nb-NO" dirty="0"/>
          </a:p>
          <a:p>
            <a:r>
              <a:rPr lang="nb-NO" dirty="0"/>
              <a:t>The </a:t>
            </a:r>
            <a:r>
              <a:rPr lang="nb-NO" dirty="0" err="1"/>
              <a:t>figure</a:t>
            </a:r>
            <a:r>
              <a:rPr lang="nb-NO" dirty="0"/>
              <a:t> shows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proportion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drivers in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group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dots</a:t>
            </a:r>
            <a:r>
              <a:rPr lang="nb-NO" dirty="0"/>
              <a:t>, </a:t>
            </a:r>
            <a:r>
              <a:rPr lang="nb-NO" dirty="0" err="1"/>
              <a:t>grouped</a:t>
            </a:r>
            <a:r>
              <a:rPr lang="nb-NO" dirty="0"/>
              <a:t> </a:t>
            </a:r>
            <a:r>
              <a:rPr lang="nb-NO" dirty="0" err="1"/>
              <a:t>after</a:t>
            </a:r>
            <a:r>
              <a:rPr lang="nb-NO" dirty="0"/>
              <a:t> </a:t>
            </a:r>
            <a:r>
              <a:rPr lang="nb-NO" dirty="0" err="1"/>
              <a:t>number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dots</a:t>
            </a:r>
            <a:r>
              <a:rPr lang="nb-NO" dirty="0"/>
              <a:t> </a:t>
            </a:r>
            <a:r>
              <a:rPr lang="nb-NO" dirty="0" err="1"/>
              <a:t>they</a:t>
            </a:r>
            <a:r>
              <a:rPr lang="nb-NO" dirty="0"/>
              <a:t> </a:t>
            </a:r>
            <a:r>
              <a:rPr lang="nb-NO" dirty="0" err="1"/>
              <a:t>had</a:t>
            </a:r>
            <a:r>
              <a:rPr lang="nb-NO" dirty="0"/>
              <a:t> in </a:t>
            </a:r>
            <a:r>
              <a:rPr lang="nb-NO" dirty="0" err="1"/>
              <a:t>period</a:t>
            </a:r>
            <a:r>
              <a:rPr lang="nb-NO" dirty="0"/>
              <a:t> 1</a:t>
            </a:r>
          </a:p>
          <a:p>
            <a:endParaRPr lang="nb-NO" dirty="0"/>
          </a:p>
          <a:p>
            <a:r>
              <a:rPr lang="nb-NO" dirty="0"/>
              <a:t>This </a:t>
            </a:r>
            <a:r>
              <a:rPr lang="nb-NO" dirty="0" err="1"/>
              <a:t>result</a:t>
            </a:r>
            <a:r>
              <a:rPr lang="nb-NO" dirty="0"/>
              <a:t> </a:t>
            </a:r>
            <a:r>
              <a:rPr lang="en-GB" dirty="0"/>
              <a:t>indicates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drivers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in a </a:t>
            </a:r>
            <a:r>
              <a:rPr lang="en-GB" dirty="0"/>
              <a:t>position</a:t>
            </a:r>
            <a:r>
              <a:rPr lang="nb-NO" dirty="0"/>
              <a:t> to </a:t>
            </a:r>
            <a:r>
              <a:rPr lang="nb-NO" dirty="0" err="1"/>
              <a:t>loose</a:t>
            </a:r>
            <a:r>
              <a:rPr lang="nb-NO" dirty="0"/>
              <a:t>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lisence</a:t>
            </a:r>
            <a:r>
              <a:rPr lang="nb-NO" dirty="0"/>
              <a:t>,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behavior</a:t>
            </a:r>
            <a:r>
              <a:rPr lang="nb-NO" dirty="0"/>
              <a:t>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EA93947-AD75-403D-81A0-931A7DB12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 Analysis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national</a:t>
            </a:r>
            <a:r>
              <a:rPr lang="nb-NO" dirty="0"/>
              <a:t> </a:t>
            </a:r>
            <a:r>
              <a:rPr lang="nb-NO" dirty="0" err="1"/>
              <a:t>demerit</a:t>
            </a:r>
            <a:r>
              <a:rPr lang="nb-NO" dirty="0"/>
              <a:t> </a:t>
            </a:r>
            <a:r>
              <a:rPr lang="nb-NO" dirty="0" err="1"/>
              <a:t>point</a:t>
            </a:r>
            <a:r>
              <a:rPr lang="nb-NO" dirty="0"/>
              <a:t> register (TØI 1523/2016)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4257222-F1D4-4739-8E57-FF7892A6C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2050446"/>
            <a:ext cx="4263738" cy="325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0082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Svv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Vegvesen orange">
      <a:srgbClr val="FF9600"/>
    </a:custClr>
    <a:custClr name="Vegvesen blue">
      <a:srgbClr val="008EC2"/>
    </a:custClr>
    <a:custClr name="Vegvesen green">
      <a:srgbClr val="5DB82E"/>
    </a:custClr>
  </a:custClrLst>
  <a:extLst>
    <a:ext uri="{05A4C25C-085E-4340-85A3-A5531E510DB2}">
      <thm15:themeFamily xmlns:thm15="http://schemas.microsoft.com/office/thememl/2012/main" name="Presentasjon2" id="{A90F7DBC-ADA5-4A70-AE01-C8781AACD661}" vid="{0860E336-0414-48E8-A4B6-6EC42F882D9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svv-powerpoint-engelsk-16-9 (1)</Template>
  <TotalTime>2265</TotalTime>
  <Words>962</Words>
  <Application>Microsoft Office PowerPoint</Application>
  <PresentationFormat>Widescreen</PresentationFormat>
  <Paragraphs>143</Paragraphs>
  <Slides>13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blank</vt:lpstr>
      <vt:lpstr>Introduction ot double penalty points for inexperienced drivers, campains and education</vt:lpstr>
      <vt:lpstr>Introduction of double penalty points for inexperienced drivers</vt:lpstr>
      <vt:lpstr>Three things that may has contributed to a reduction in injury accidents among young drivers! </vt:lpstr>
      <vt:lpstr>the demerit point system, background and how it works.</vt:lpstr>
      <vt:lpstr>Conditions that cause dots(The demerit point system)</vt:lpstr>
      <vt:lpstr>Evaluation of the demerit point system after the changes in 2011</vt:lpstr>
      <vt:lpstr>1 Analysis of media coverage of the new demerit point system(TØI 1523/2016)  </vt:lpstr>
      <vt:lpstr>2 Analysis of the national demerit point register (TØI 1523/2016)  </vt:lpstr>
      <vt:lpstr>2 Analysis of the national demerit point register (TØI 1523/2016)</vt:lpstr>
      <vt:lpstr>Analysis of crash data; (TØI 1523/2016)  </vt:lpstr>
      <vt:lpstr>Questionnaires among drivers in general and drivers having incurred demerit points (TØI 1523/2016)  </vt:lpstr>
      <vt:lpstr>Speed campaign, 2014-2017</vt:lpstr>
      <vt:lpstr>Driver education in Norway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Arild Engebretsen</dc:creator>
  <cp:lastModifiedBy>Arild Engebretsen</cp:lastModifiedBy>
  <cp:revision>6</cp:revision>
  <dcterms:created xsi:type="dcterms:W3CDTF">2022-10-13T14:57:20Z</dcterms:created>
  <dcterms:modified xsi:type="dcterms:W3CDTF">2022-10-18T14:10:32Z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5fbf486-f09d-4a86-8810-b4add863c98a_Enabled">
    <vt:lpwstr>true</vt:lpwstr>
  </property>
  <property fmtid="{D5CDD505-2E9C-101B-9397-08002B2CF9AE}" pid="3" name="MSIP_Label_e5fbf486-f09d-4a86-8810-b4add863c98a_SetDate">
    <vt:lpwstr>2022-01-25T09:57:57Z</vt:lpwstr>
  </property>
  <property fmtid="{D5CDD505-2E9C-101B-9397-08002B2CF9AE}" pid="4" name="MSIP_Label_e5fbf486-f09d-4a86-8810-b4add863c98a_Method">
    <vt:lpwstr>Privileged</vt:lpwstr>
  </property>
  <property fmtid="{D5CDD505-2E9C-101B-9397-08002B2CF9AE}" pid="5" name="MSIP_Label_e5fbf486-f09d-4a86-8810-b4add863c98a_Name">
    <vt:lpwstr>Public</vt:lpwstr>
  </property>
  <property fmtid="{D5CDD505-2E9C-101B-9397-08002B2CF9AE}" pid="6" name="MSIP_Label_e5fbf486-f09d-4a86-8810-b4add863c98a_SiteId">
    <vt:lpwstr>38856954-ed55-49f7-8bdd-738ffbbfd390</vt:lpwstr>
  </property>
  <property fmtid="{D5CDD505-2E9C-101B-9397-08002B2CF9AE}" pid="7" name="MSIP_Label_e5fbf486-f09d-4a86-8810-b4add863c98a_ActionId">
    <vt:lpwstr/>
  </property>
  <property fmtid="{D5CDD505-2E9C-101B-9397-08002B2CF9AE}" pid="8" name="MSIP_Label_e5fbf486-f09d-4a86-8810-b4add863c98a_ContentBits">
    <vt:lpwstr>0</vt:lpwstr>
  </property>
</Properties>
</file>